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Override PartName="/customXml/itemProps19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2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5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76" r:id="rId6"/>
    <p:sldId id="259" r:id="rId7"/>
    <p:sldId id="277" r:id="rId8"/>
    <p:sldId id="278" r:id="rId9"/>
    <p:sldId id="279" r:id="rId11"/>
    <p:sldId id="281" r:id="rId12"/>
    <p:sldId id="282" r:id="rId13"/>
    <p:sldId id="283" r:id="rId14"/>
    <p:sldId id="260" r:id="rId15"/>
    <p:sldId id="263" r:id="rId16"/>
    <p:sldId id="303" r:id="rId17"/>
    <p:sldId id="304" r:id="rId18"/>
    <p:sldId id="301" r:id="rId19"/>
    <p:sldId id="307" r:id="rId20"/>
    <p:sldId id="305" r:id="rId21"/>
    <p:sldId id="306" r:id="rId22"/>
    <p:sldId id="314" r:id="rId23"/>
    <p:sldId id="315" r:id="rId24"/>
    <p:sldId id="316" r:id="rId25"/>
    <p:sldId id="317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275" r:id="rId35"/>
  </p:sldIdLst>
  <p:sldSz cx="18288000" cy="10287000"/>
  <p:notesSz cx="6858000" cy="9144000"/>
  <p:embeddedFontLst>
    <p:embeddedFont>
      <p:font typeface="微软雅黑" panose="020B0503020204020204" charset="-122"/>
      <p:regular r:id="rId41"/>
    </p:embeddedFont>
    <p:embeddedFont>
      <p:font typeface="Calibri" panose="020F0502020204030204" charset="0"/>
      <p:regular r:id="rId42"/>
      <p:bold r:id="rId43"/>
      <p:italic r:id="rId44"/>
      <p:boldItalic r:id="rId45"/>
    </p:embeddedFont>
  </p:embeddedFontLst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6" userDrawn="1">
          <p15:clr>
            <a:srgbClr val="A4A3A4"/>
          </p15:clr>
        </p15:guide>
        <p15:guide id="2" pos="2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056"/>
        <p:guide pos="2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gs" Target="tags/tag195.xml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customXml" Target="../customXml/item1.xml"/><Relationship Id="rId4" Type="http://schemas.openxmlformats.org/officeDocument/2006/relationships/slide" Target="slides/slide2.xml"/><Relationship Id="rId39" Type="http://schemas.openxmlformats.org/officeDocument/2006/relationships/customXmlProps" Target="../customXml/itemProps194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核心思路：</a:t>
            </a:r>
            <a:endParaRPr lang="zh-CN" altLang="en-US"/>
          </a:p>
          <a:p>
            <a:r>
              <a:rPr lang="zh-CN" altLang="en-US"/>
              <a:t>直方图优化：通过将连续的特征值离散化成固定数量的分箱来构建特征的直方图，减少了模型在寻找最优分割点时的计算量，同时提高了数据处理的效率和模型的扩展性。</a:t>
            </a:r>
            <a:endParaRPr lang="zh-CN" altLang="en-US"/>
          </a:p>
          <a:p>
            <a:r>
              <a:rPr lang="zh-CN" altLang="en-US"/>
              <a:t>叶子优先的树生长策略：与传统的按层生长的决策树不同，LightGBM 采用叶子优先策略，选择最大化损失减少的叶子进行分裂，有助于更快地减少误差，虽然可能增加过拟合的风险，但通常能得到更精确的模型。</a:t>
            </a:r>
            <a:endParaRPr lang="zh-CN" altLang="en-US"/>
          </a:p>
          <a:p>
            <a:r>
              <a:rPr lang="zh-CN" altLang="en-US"/>
              <a:t>梯度提升框架：使用基于树的模型作为基学习器，通过迭代地添加树来纠正前一步的预测残差，持续优化模型的预测性能，使得最终模型能够在各种预测任务上都有良好表现。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jpeg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image" Target="../media/image7.png"/><Relationship Id="rId2" Type="http://schemas.microsoft.com/office/2007/relationships/media" Target="../media/media2.mp4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8" Type="http://schemas.openxmlformats.org/officeDocument/2006/relationships/notesSlide" Target="../notesSlides/notesSlide2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73.xml"/><Relationship Id="rId25" Type="http://schemas.openxmlformats.org/officeDocument/2006/relationships/tags" Target="../tags/tag72.xml"/><Relationship Id="rId24" Type="http://schemas.openxmlformats.org/officeDocument/2006/relationships/tags" Target="../tags/tag71.xml"/><Relationship Id="rId23" Type="http://schemas.openxmlformats.org/officeDocument/2006/relationships/tags" Target="../tags/tag70.xml"/><Relationship Id="rId22" Type="http://schemas.openxmlformats.org/officeDocument/2006/relationships/tags" Target="../tags/tag69.xml"/><Relationship Id="rId21" Type="http://schemas.openxmlformats.org/officeDocument/2006/relationships/tags" Target="../tags/tag68.xml"/><Relationship Id="rId20" Type="http://schemas.openxmlformats.org/officeDocument/2006/relationships/tags" Target="../tags/tag67.xml"/><Relationship Id="rId2" Type="http://schemas.openxmlformats.org/officeDocument/2006/relationships/tags" Target="../tags/tag49.xml"/><Relationship Id="rId19" Type="http://schemas.openxmlformats.org/officeDocument/2006/relationships/tags" Target="../tags/tag66.xml"/><Relationship Id="rId18" Type="http://schemas.openxmlformats.org/officeDocument/2006/relationships/tags" Target="../tags/tag65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tags" Target="../tags/tag4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image" Target="../media/image20.png"/><Relationship Id="rId2" Type="http://schemas.openxmlformats.org/officeDocument/2006/relationships/tags" Target="../tags/tag75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tags" Target="../tags/tag7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0" Type="http://schemas.openxmlformats.org/officeDocument/2006/relationships/notesSlide" Target="../notesSlides/notesSlide3.xml"/><Relationship Id="rId3" Type="http://schemas.openxmlformats.org/officeDocument/2006/relationships/tags" Target="../tags/tag92.xm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117.xml"/><Relationship Id="rId27" Type="http://schemas.openxmlformats.org/officeDocument/2006/relationships/tags" Target="../tags/tag116.xml"/><Relationship Id="rId26" Type="http://schemas.openxmlformats.org/officeDocument/2006/relationships/tags" Target="../tags/tag115.xml"/><Relationship Id="rId25" Type="http://schemas.openxmlformats.org/officeDocument/2006/relationships/tags" Target="../tags/tag114.xml"/><Relationship Id="rId24" Type="http://schemas.openxmlformats.org/officeDocument/2006/relationships/tags" Target="../tags/tag113.xml"/><Relationship Id="rId23" Type="http://schemas.openxmlformats.org/officeDocument/2006/relationships/tags" Target="../tags/tag112.xml"/><Relationship Id="rId22" Type="http://schemas.openxmlformats.org/officeDocument/2006/relationships/tags" Target="../tags/tag111.xml"/><Relationship Id="rId21" Type="http://schemas.openxmlformats.org/officeDocument/2006/relationships/tags" Target="../tags/tag110.xml"/><Relationship Id="rId20" Type="http://schemas.openxmlformats.org/officeDocument/2006/relationships/tags" Target="../tags/tag109.xml"/><Relationship Id="rId2" Type="http://schemas.openxmlformats.org/officeDocument/2006/relationships/tags" Target="../tags/tag91.xml"/><Relationship Id="rId19" Type="http://schemas.openxmlformats.org/officeDocument/2006/relationships/tags" Target="../tags/tag108.xml"/><Relationship Id="rId18" Type="http://schemas.openxmlformats.org/officeDocument/2006/relationships/tags" Target="../tags/tag107.xml"/><Relationship Id="rId17" Type="http://schemas.openxmlformats.org/officeDocument/2006/relationships/tags" Target="../tags/tag106.xml"/><Relationship Id="rId16" Type="http://schemas.openxmlformats.org/officeDocument/2006/relationships/tags" Target="../tags/tag105.xml"/><Relationship Id="rId15" Type="http://schemas.openxmlformats.org/officeDocument/2006/relationships/tags" Target="../tags/tag104.xml"/><Relationship Id="rId14" Type="http://schemas.openxmlformats.org/officeDocument/2006/relationships/tags" Target="../tags/tag103.xml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tags" Target="../tags/tag9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image" Target="../media/image20.png"/><Relationship Id="rId2" Type="http://schemas.openxmlformats.org/officeDocument/2006/relationships/tags" Target="../tags/tag119.xml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33.xml"/><Relationship Id="rId16" Type="http://schemas.openxmlformats.org/officeDocument/2006/relationships/tags" Target="../tags/tag132.xml"/><Relationship Id="rId15" Type="http://schemas.openxmlformats.org/officeDocument/2006/relationships/tags" Target="../tags/tag131.xml"/><Relationship Id="rId14" Type="http://schemas.openxmlformats.org/officeDocument/2006/relationships/tags" Target="../tags/tag130.xml"/><Relationship Id="rId13" Type="http://schemas.openxmlformats.org/officeDocument/2006/relationships/tags" Target="../tags/tag129.xml"/><Relationship Id="rId12" Type="http://schemas.openxmlformats.org/officeDocument/2006/relationships/tags" Target="../tags/tag128.xml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tags" Target="../tags/tag11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0" Type="http://schemas.openxmlformats.org/officeDocument/2006/relationships/notesSlide" Target="../notesSlides/notesSlide5.xml"/><Relationship Id="rId3" Type="http://schemas.openxmlformats.org/officeDocument/2006/relationships/tags" Target="../tags/tag136.xm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157.xml"/><Relationship Id="rId27" Type="http://schemas.openxmlformats.org/officeDocument/2006/relationships/tags" Target="../tags/tag156.xml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tags" Target="../tags/tag155.xml"/><Relationship Id="rId23" Type="http://schemas.openxmlformats.org/officeDocument/2006/relationships/tags" Target="../tags/tag154.xml"/><Relationship Id="rId22" Type="http://schemas.openxmlformats.org/officeDocument/2006/relationships/tags" Target="../tags/tag153.xml"/><Relationship Id="rId21" Type="http://schemas.openxmlformats.org/officeDocument/2006/relationships/tags" Target="../tags/tag152.xml"/><Relationship Id="rId20" Type="http://schemas.openxmlformats.org/officeDocument/2006/relationships/tags" Target="../tags/tag151.xml"/><Relationship Id="rId2" Type="http://schemas.openxmlformats.org/officeDocument/2006/relationships/tags" Target="../tags/tag135.xml"/><Relationship Id="rId19" Type="http://schemas.openxmlformats.org/officeDocument/2006/relationships/tags" Target="../tags/tag150.xml"/><Relationship Id="rId18" Type="http://schemas.openxmlformats.org/officeDocument/2006/relationships/tags" Target="../tags/tag149.xml"/><Relationship Id="rId17" Type="http://schemas.openxmlformats.org/officeDocument/2006/relationships/tags" Target="../tags/tag148.xml"/><Relationship Id="rId16" Type="http://schemas.openxmlformats.org/officeDocument/2006/relationships/tags" Target="../tags/tag147.xml"/><Relationship Id="rId15" Type="http://schemas.openxmlformats.org/officeDocument/2006/relationships/tags" Target="../tags/tag146.xml"/><Relationship Id="rId14" Type="http://schemas.openxmlformats.org/officeDocument/2006/relationships/tags" Target="../tags/tag145.xml"/><Relationship Id="rId13" Type="http://schemas.openxmlformats.org/officeDocument/2006/relationships/tags" Target="../tags/tag144.xml"/><Relationship Id="rId12" Type="http://schemas.openxmlformats.org/officeDocument/2006/relationships/image" Target="../media/image23.png"/><Relationship Id="rId11" Type="http://schemas.openxmlformats.org/officeDocument/2006/relationships/tags" Target="../tags/tag143.xml"/><Relationship Id="rId10" Type="http://schemas.openxmlformats.org/officeDocument/2006/relationships/image" Target="../media/image22.png"/><Relationship Id="rId1" Type="http://schemas.openxmlformats.org/officeDocument/2006/relationships/tags" Target="../tags/tag13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9" Type="http://schemas.openxmlformats.org/officeDocument/2006/relationships/notesSlide" Target="../notesSlides/notesSlide6.xml"/><Relationship Id="rId28" Type="http://schemas.openxmlformats.org/officeDocument/2006/relationships/slideLayout" Target="../slideLayouts/slideLayout7.xml"/><Relationship Id="rId27" Type="http://schemas.openxmlformats.org/officeDocument/2006/relationships/image" Target="../media/image28.png"/><Relationship Id="rId26" Type="http://schemas.openxmlformats.org/officeDocument/2006/relationships/image" Target="../media/image27.png"/><Relationship Id="rId25" Type="http://schemas.openxmlformats.org/officeDocument/2006/relationships/image" Target="../media/image26.png"/><Relationship Id="rId24" Type="http://schemas.openxmlformats.org/officeDocument/2006/relationships/tags" Target="../tags/tag180.xml"/><Relationship Id="rId23" Type="http://schemas.openxmlformats.org/officeDocument/2006/relationships/tags" Target="../tags/tag179.xml"/><Relationship Id="rId22" Type="http://schemas.openxmlformats.org/officeDocument/2006/relationships/tags" Target="../tags/tag178.xml"/><Relationship Id="rId21" Type="http://schemas.openxmlformats.org/officeDocument/2006/relationships/tags" Target="../tags/tag177.xml"/><Relationship Id="rId20" Type="http://schemas.openxmlformats.org/officeDocument/2006/relationships/tags" Target="../tags/tag176.xml"/><Relationship Id="rId2" Type="http://schemas.openxmlformats.org/officeDocument/2006/relationships/tags" Target="../tags/tag159.xml"/><Relationship Id="rId19" Type="http://schemas.openxmlformats.org/officeDocument/2006/relationships/tags" Target="../tags/tag175.xml"/><Relationship Id="rId18" Type="http://schemas.openxmlformats.org/officeDocument/2006/relationships/tags" Target="../tags/tag174.xml"/><Relationship Id="rId17" Type="http://schemas.openxmlformats.org/officeDocument/2006/relationships/tags" Target="../tags/tag173.xml"/><Relationship Id="rId16" Type="http://schemas.openxmlformats.org/officeDocument/2006/relationships/tags" Target="../tags/tag172.xml"/><Relationship Id="rId15" Type="http://schemas.openxmlformats.org/officeDocument/2006/relationships/tags" Target="../tags/tag171.xml"/><Relationship Id="rId14" Type="http://schemas.openxmlformats.org/officeDocument/2006/relationships/tags" Target="../tags/tag170.xml"/><Relationship Id="rId13" Type="http://schemas.openxmlformats.org/officeDocument/2006/relationships/tags" Target="../tags/tag169.xml"/><Relationship Id="rId12" Type="http://schemas.openxmlformats.org/officeDocument/2006/relationships/image" Target="../media/image23.png"/><Relationship Id="rId11" Type="http://schemas.openxmlformats.org/officeDocument/2006/relationships/tags" Target="../tags/tag168.xml"/><Relationship Id="rId10" Type="http://schemas.openxmlformats.org/officeDocument/2006/relationships/tags" Target="../tags/tag167.xml"/><Relationship Id="rId1" Type="http://schemas.openxmlformats.org/officeDocument/2006/relationships/tags" Target="../tags/tag15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90.xml"/><Relationship Id="rId1" Type="http://schemas.openxmlformats.org/officeDocument/2006/relationships/tags" Target="../tags/tag18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microsoft.com/office/2007/relationships/hdphoto" Target="../media/image52.wdp"/><Relationship Id="rId3" Type="http://schemas.openxmlformats.org/officeDocument/2006/relationships/image" Target="../media/image51.png"/><Relationship Id="rId2" Type="http://schemas.openxmlformats.org/officeDocument/2006/relationships/tags" Target="../tags/tag192.xml"/><Relationship Id="rId1" Type="http://schemas.openxmlformats.org/officeDocument/2006/relationships/tags" Target="../tags/tag19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3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image" Target="../media/image5.png"/><Relationship Id="rId7" Type="http://schemas.openxmlformats.org/officeDocument/2006/relationships/tags" Target="../tags/tag38.xml"/><Relationship Id="rId6" Type="http://schemas.openxmlformats.org/officeDocument/2006/relationships/image" Target="../media/image4.png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6.png"/><Relationship Id="rId1" Type="http://schemas.openxmlformats.org/officeDocument/2006/relationships/tags" Target="../tags/tag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208988" y="30117"/>
            <a:ext cx="10256883" cy="102568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2110644" y="931773"/>
            <a:ext cx="8453571" cy="84535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69804"/>
                </a:srgbClr>
              </a:solidFill>
              <a:prstDash val="sysDot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3014394" y="1835523"/>
            <a:ext cx="6646070" cy="66460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80000"/>
                </a:srgbClr>
              </a:solidFill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3945583" y="2766712"/>
            <a:ext cx="4783693" cy="47836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89804"/>
                </a:srgbClr>
              </a:solidFill>
              <a:prstDash val="sysDot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4804052" y="3625182"/>
            <a:ext cx="3066754" cy="306675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/>
              </a:solidFill>
              <a:prstDash val="sysDot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7" name="Freeform 17"/>
          <p:cNvSpPr/>
          <p:nvPr/>
        </p:nvSpPr>
        <p:spPr>
          <a:xfrm>
            <a:off x="1219282" y="7277006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7"/>
                </a:lnTo>
                <a:lnTo>
                  <a:pt x="0" y="40770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 rot="0">
            <a:off x="12927742" y="2207386"/>
            <a:ext cx="372836" cy="37283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905000" y="7277100"/>
            <a:ext cx="12163425" cy="4768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3105"/>
              </a:lnSpc>
            </a:pP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小组成员：高恩同</a:t>
            </a:r>
            <a:r>
              <a:rPr lang="en-US" altLang="zh-CN" sz="2220">
                <a:solidFill>
                  <a:srgbClr val="1E1E1E"/>
                </a:solidFill>
                <a:ea typeface="思源黑体 1 Medium" panose="020B0600000000000000" charset="-122"/>
              </a:rPr>
              <a:t>    </a:t>
            </a: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贾芸欢</a:t>
            </a:r>
            <a:r>
              <a:rPr lang="en-US" altLang="zh-CN" sz="2220">
                <a:solidFill>
                  <a:srgbClr val="1E1E1E"/>
                </a:solidFill>
                <a:ea typeface="思源黑体 1 Medium" panose="020B0600000000000000" charset="-122"/>
              </a:rPr>
              <a:t>    </a:t>
            </a: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刘云</a:t>
            </a:r>
            <a:r>
              <a:rPr lang="en-US" altLang="zh-CN" sz="2220">
                <a:solidFill>
                  <a:srgbClr val="1E1E1E"/>
                </a:solidFill>
                <a:ea typeface="思源黑体 1 Medium" panose="020B0600000000000000" charset="-122"/>
              </a:rPr>
              <a:t>    </a:t>
            </a: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郭佳璐</a:t>
            </a:r>
            <a:r>
              <a:rPr lang="en-US" altLang="zh-CN" sz="2220">
                <a:solidFill>
                  <a:srgbClr val="1E1E1E"/>
                </a:solidFill>
                <a:ea typeface="思源黑体 1 Medium" panose="020B0600000000000000" charset="-122"/>
              </a:rPr>
              <a:t>     </a:t>
            </a: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闫仪冉</a:t>
            </a:r>
            <a:endParaRPr lang="zh-CN" altLang="en-US" sz="2220">
              <a:solidFill>
                <a:srgbClr val="1E1E1E"/>
              </a:solidFill>
              <a:ea typeface="思源黑体 1 Medium" panose="020B06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06550" y="4010660"/>
            <a:ext cx="10504170" cy="29921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fontAlgn="auto">
              <a:lnSpc>
                <a:spcPct val="100000"/>
              </a:lnSpc>
            </a:pPr>
            <a:r>
              <a:rPr lang="zh-CN" altLang="en-US" sz="922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搜索策略</a:t>
            </a:r>
            <a:endParaRPr lang="zh-CN" altLang="en-US" sz="9220" b="1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  <a:p>
            <a:pPr indent="0" fontAlgn="auto">
              <a:lnSpc>
                <a:spcPct val="100000"/>
              </a:lnSpc>
            </a:pPr>
            <a:r>
              <a:rPr lang="zh-CN" altLang="en-US" sz="922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与个贷违约预测</a:t>
            </a:r>
            <a:endParaRPr lang="en-US" sz="9220" b="1">
              <a:solidFill>
                <a:srgbClr val="1E1E1E"/>
              </a:solidFill>
              <a:ea typeface="思源黑体 1 Heavy" panose="020B0A00000000000000" charset="-122"/>
            </a:endParaRPr>
          </a:p>
        </p:txBody>
      </p:sp>
      <p:grpSp>
        <p:nvGrpSpPr>
          <p:cNvPr id="30" name="Group 30"/>
          <p:cNvGrpSpPr/>
          <p:nvPr/>
        </p:nvGrpSpPr>
        <p:grpSpPr>
          <a:xfrm rot="0">
            <a:off x="13652558" y="4925561"/>
            <a:ext cx="632510" cy="63251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3" name="Group 33"/>
          <p:cNvGrpSpPr/>
          <p:nvPr/>
        </p:nvGrpSpPr>
        <p:grpSpPr>
          <a:xfrm rot="0">
            <a:off x="11979078" y="4722680"/>
            <a:ext cx="309118" cy="309118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6" name="Group 36"/>
          <p:cNvGrpSpPr/>
          <p:nvPr/>
        </p:nvGrpSpPr>
        <p:grpSpPr>
          <a:xfrm rot="0">
            <a:off x="15883442" y="1627580"/>
            <a:ext cx="453987" cy="453987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9" name="Group 39"/>
          <p:cNvGrpSpPr/>
          <p:nvPr/>
        </p:nvGrpSpPr>
        <p:grpSpPr>
          <a:xfrm rot="0">
            <a:off x="11208988" y="6751740"/>
            <a:ext cx="798665" cy="798665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2" name="Group 42"/>
          <p:cNvGrpSpPr/>
          <p:nvPr/>
        </p:nvGrpSpPr>
        <p:grpSpPr>
          <a:xfrm rot="0">
            <a:off x="16337429" y="3368361"/>
            <a:ext cx="708967" cy="708967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5" name="Group 45"/>
          <p:cNvGrpSpPr/>
          <p:nvPr/>
        </p:nvGrpSpPr>
        <p:grpSpPr>
          <a:xfrm rot="0">
            <a:off x="14614228" y="8886086"/>
            <a:ext cx="499258" cy="499258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8" name="Group 48"/>
          <p:cNvGrpSpPr/>
          <p:nvPr/>
        </p:nvGrpSpPr>
        <p:grpSpPr>
          <a:xfrm rot="0">
            <a:off x="-268706" y="646983"/>
            <a:ext cx="1098303" cy="1098303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1" name="流程图: 可选过程 50"/>
          <p:cNvSpPr/>
          <p:nvPr/>
        </p:nvSpPr>
        <p:spPr>
          <a:xfrm>
            <a:off x="990600" y="6972300"/>
            <a:ext cx="7620000" cy="914400"/>
          </a:xfrm>
          <a:prstGeom prst="flowChartAlternateProcess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策略二：</a:t>
            </a:r>
            <a:r>
              <a:rPr lang="en-US" altLang="zh-CN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endParaRPr lang="zh-CN" altLang="en-US" sz="5100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pic>
        <p:nvPicPr>
          <p:cNvPr id="19" name="2bdc00a71743b47672c85b721fdedde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95800" y="6591300"/>
            <a:ext cx="3809365" cy="3296920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8725535" y="1607820"/>
            <a:ext cx="8860790" cy="8169275"/>
            <a:chOff x="12164" y="1101"/>
            <a:chExt cx="15751" cy="14539"/>
          </a:xfrm>
        </p:grpSpPr>
        <p:sp>
          <p:nvSpPr>
            <p:cNvPr id="24" name="TextBox 24"/>
            <p:cNvSpPr txBox="1"/>
            <p:nvPr>
              <p:custDataLst>
                <p:tags r:id="rId4"/>
              </p:custDataLst>
            </p:nvPr>
          </p:nvSpPr>
          <p:spPr>
            <a:xfrm>
              <a:off x="12164" y="6165"/>
              <a:ext cx="5575" cy="593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4370"/>
                </a:lnSpc>
              </a:pPr>
              <a:r>
                <a:rPr 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内容主题概括一</a:t>
              </a:r>
              <a:endParaRPr 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  <p:sp>
          <p:nvSpPr>
            <p:cNvPr id="25" name="TextBox 25"/>
            <p:cNvSpPr txBox="1"/>
            <p:nvPr>
              <p:custDataLst>
                <p:tags r:id="rId5"/>
              </p:custDataLst>
            </p:nvPr>
          </p:nvSpPr>
          <p:spPr>
            <a:xfrm>
              <a:off x="12164" y="7216"/>
              <a:ext cx="5994" cy="2922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just">
                <a:lnSpc>
                  <a:spcPts val="2855"/>
                </a:lnSpc>
              </a:pPr>
              <a:r>
                <a:rPr lang="en-US" sz="1700">
                  <a:solidFill>
                    <a:srgbClr val="FFFFFF"/>
                  </a:solidFill>
                  <a:ea typeface="思源黑体 2" panose="020B0500000000000000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+</a:t>
              </a:r>
              <a:endParaRPr lang="en-US" sz="1700">
                <a:solidFill>
                  <a:srgbClr val="FFFFFF"/>
                </a:solidFill>
                <a:ea typeface="思源黑体 2" panose="020B0500000000000000" charset="-122"/>
              </a:endParaRPr>
            </a:p>
          </p:txBody>
        </p:sp>
        <p:sp>
          <p:nvSpPr>
            <p:cNvPr id="29" name="TextBox 29"/>
            <p:cNvSpPr txBox="1"/>
            <p:nvPr>
              <p:custDataLst>
                <p:tags r:id="rId6"/>
              </p:custDataLst>
            </p:nvPr>
          </p:nvSpPr>
          <p:spPr>
            <a:xfrm>
              <a:off x="21639" y="6165"/>
              <a:ext cx="5575" cy="593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4370"/>
                </a:lnSpc>
              </a:pPr>
              <a:r>
                <a:rPr 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内容主题概括二</a:t>
              </a:r>
              <a:endParaRPr 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  <p:sp>
          <p:nvSpPr>
            <p:cNvPr id="30" name="TextBox 30"/>
            <p:cNvSpPr txBox="1"/>
            <p:nvPr>
              <p:custDataLst>
                <p:tags r:id="rId7"/>
              </p:custDataLst>
            </p:nvPr>
          </p:nvSpPr>
          <p:spPr>
            <a:xfrm>
              <a:off x="21639" y="7216"/>
              <a:ext cx="5994" cy="2922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just">
                <a:lnSpc>
                  <a:spcPts val="2855"/>
                </a:lnSpc>
              </a:pPr>
              <a:r>
                <a:rPr lang="en-US" sz="1700">
                  <a:solidFill>
                    <a:srgbClr val="FFFFFF"/>
                  </a:solidFill>
                  <a:ea typeface="思源黑体 2" panose="020B0500000000000000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  </a:r>
              <a:endParaRPr lang="en-US" sz="1700">
                <a:solidFill>
                  <a:srgbClr val="FFFFFF"/>
                </a:solidFill>
                <a:ea typeface="思源黑体 2" panose="020B0500000000000000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 rot="0">
              <a:off x="16855" y="1101"/>
              <a:ext cx="4159" cy="908"/>
              <a:chOff x="18000" y="2460"/>
              <a:chExt cx="4440" cy="123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8960" y="2580"/>
                <a:ext cx="2321" cy="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b="1">
                    <a:latin typeface="微软雅黑" panose="020B0503020204020204" charset="-122"/>
                    <a:ea typeface="微软雅黑" panose="020B0503020204020204" charset="-122"/>
                  </a:rPr>
                  <a:t>开始</a:t>
                </a:r>
                <a:endParaRPr lang="zh-CN" altLang="en-US"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 rot="0">
              <a:off x="15415" y="2541"/>
              <a:ext cx="12391" cy="886"/>
              <a:chOff x="18000" y="2460"/>
              <a:chExt cx="7293" cy="1260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8331" y="2555"/>
                <a:ext cx="6962" cy="1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sz="2400" b="1">
                    <a:latin typeface="微软雅黑" panose="020B0503020204020204" charset="-122"/>
                    <a:ea typeface="微软雅黑" panose="020B0503020204020204" charset="-122"/>
                  </a:rPr>
                  <a:t>把S放入OPEN表，记</a:t>
                </a:r>
                <a:r>
                  <a:rPr lang="en-US" sz="2400" b="1">
                    <a:latin typeface="微软雅黑" panose="020B0503020204020204" charset="-122"/>
                    <a:ea typeface="微软雅黑" panose="020B0503020204020204" charset="-122"/>
                  </a:rPr>
                  <a:t>f</a:t>
                </a:r>
                <a:r>
                  <a:rPr sz="2400" b="1">
                    <a:latin typeface="微软雅黑" panose="020B0503020204020204" charset="-122"/>
                    <a:ea typeface="微软雅黑" panose="020B0503020204020204" charset="-122"/>
                  </a:rPr>
                  <a:t>=h</a:t>
                </a:r>
                <a:endParaRPr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 rot="0">
              <a:off x="14959" y="4030"/>
              <a:ext cx="7764" cy="1748"/>
              <a:chOff x="14544" y="4500"/>
              <a:chExt cx="7764" cy="1748"/>
            </a:xfrm>
          </p:grpSpPr>
          <p:sp>
            <p:nvSpPr>
              <p:cNvPr id="47" name="流程图: 决策 46"/>
              <p:cNvSpPr/>
              <p:nvPr/>
            </p:nvSpPr>
            <p:spPr>
              <a:xfrm>
                <a:off x="14544" y="4500"/>
                <a:ext cx="7764" cy="1748"/>
              </a:xfrm>
              <a:prstGeom prst="flowChartDecision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16320" y="4970"/>
                <a:ext cx="5465" cy="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4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Open=NIL?</a:t>
                </a:r>
                <a:endPara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sp>
          <p:nvSpPr>
            <p:cNvPr id="50" name="圆角矩形 49"/>
            <p:cNvSpPr/>
            <p:nvPr/>
          </p:nvSpPr>
          <p:spPr>
            <a:xfrm>
              <a:off x="13872" y="6311"/>
              <a:ext cx="11667" cy="2014"/>
            </a:xfrm>
            <a:prstGeom prst="roundRect">
              <a:avLst/>
            </a:prstGeom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4240" y="6551"/>
              <a:ext cx="11373" cy="1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sz="2400" b="1">
                  <a:latin typeface="微软雅黑" panose="020B0503020204020204" charset="-122"/>
                  <a:ea typeface="微软雅黑" panose="020B0503020204020204" charset="-122"/>
                </a:rPr>
                <a:t>选取OPEN表上未设置过的具有最小/值的节点BESTNODE,放入CLOSED表中</a:t>
              </a:r>
              <a:endParaRPr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 rot="0">
              <a:off x="14880" y="8940"/>
              <a:ext cx="8203" cy="2437"/>
              <a:chOff x="14265" y="4358"/>
              <a:chExt cx="8203" cy="2437"/>
            </a:xfrm>
          </p:grpSpPr>
          <p:sp>
            <p:nvSpPr>
              <p:cNvPr id="57" name="流程图: 决策 56"/>
              <p:cNvSpPr/>
              <p:nvPr/>
            </p:nvSpPr>
            <p:spPr>
              <a:xfrm>
                <a:off x="14265" y="4358"/>
                <a:ext cx="8203" cy="2437"/>
              </a:xfrm>
              <a:prstGeom prst="flowChartDecision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6680" y="4928"/>
                <a:ext cx="5465" cy="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 sz="24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BESTNODE是目标节点?</a:t>
                </a:r>
                <a:endPara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 rot="0">
              <a:off x="15000" y="11940"/>
              <a:ext cx="9827" cy="1819"/>
              <a:chOff x="17171" y="584"/>
              <a:chExt cx="5659" cy="1084"/>
            </a:xfrm>
          </p:grpSpPr>
          <p:sp>
            <p:nvSpPr>
              <p:cNvPr id="60" name="圆角矩形 59"/>
              <p:cNvSpPr/>
              <p:nvPr/>
            </p:nvSpPr>
            <p:spPr>
              <a:xfrm>
                <a:off x="17171" y="584"/>
                <a:ext cx="5234" cy="1084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17240" y="727"/>
                <a:ext cx="5590" cy="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sz="2400" b="1">
                    <a:latin typeface="微软雅黑" panose="020B0503020204020204" charset="-122"/>
                    <a:ea typeface="微软雅黑" panose="020B0503020204020204" charset="-122"/>
                  </a:rPr>
                  <a:t>扩展BESINODE，产生后续节点SUCCESSOR</a:t>
                </a:r>
                <a:endParaRPr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 rot="0">
              <a:off x="23756" y="4411"/>
              <a:ext cx="4159" cy="908"/>
              <a:chOff x="18000" y="2460"/>
              <a:chExt cx="4440" cy="1231"/>
            </a:xfrm>
          </p:grpSpPr>
          <p:sp>
            <p:nvSpPr>
              <p:cNvPr id="63" name="圆角矩形 62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18960" y="2580"/>
                <a:ext cx="2321" cy="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b="1">
                    <a:latin typeface="微软雅黑" panose="020B0503020204020204" charset="-122"/>
                    <a:ea typeface="微软雅黑" panose="020B0503020204020204" charset="-122"/>
                  </a:rPr>
                  <a:t>失败</a:t>
                </a:r>
                <a:endParaRPr lang="zh-CN" altLang="en-US"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 rot="0">
              <a:off x="23636" y="9514"/>
              <a:ext cx="4159" cy="908"/>
              <a:chOff x="18000" y="2460"/>
              <a:chExt cx="4440" cy="1231"/>
            </a:xfrm>
          </p:grpSpPr>
          <p:sp>
            <p:nvSpPr>
              <p:cNvPr id="66" name="圆角矩形 65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18960" y="2580"/>
                <a:ext cx="2321" cy="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b="1">
                    <a:latin typeface="微软雅黑" panose="020B0503020204020204" charset="-122"/>
                    <a:ea typeface="微软雅黑" panose="020B0503020204020204" charset="-122"/>
                  </a:rPr>
                  <a:t>成功</a:t>
                </a:r>
                <a:endParaRPr lang="zh-CN" altLang="en-US"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72" name="直接箭头连接符 71"/>
            <p:cNvCxnSpPr/>
            <p:nvPr/>
          </p:nvCxnSpPr>
          <p:spPr>
            <a:xfrm>
              <a:off x="18895" y="3385"/>
              <a:ext cx="54" cy="69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>
              <a:stCxn id="47" idx="3"/>
              <a:endCxn id="63" idx="1"/>
            </p:cNvCxnSpPr>
            <p:nvPr/>
          </p:nvCxnSpPr>
          <p:spPr>
            <a:xfrm flipV="1">
              <a:off x="22723" y="4854"/>
              <a:ext cx="1033" cy="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6" name="文本框 85"/>
            <p:cNvSpPr txBox="1"/>
            <p:nvPr/>
          </p:nvSpPr>
          <p:spPr>
            <a:xfrm>
              <a:off x="22615" y="8851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是</a:t>
              </a:r>
              <a:endParaRPr lang="zh-CN" altLang="en-US" sz="2400" b="1"/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2615" y="3910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是</a:t>
              </a:r>
              <a:endParaRPr lang="zh-CN" altLang="en-US" sz="2400" b="1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17873" y="5460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否</a:t>
              </a:r>
              <a:endParaRPr lang="zh-CN" altLang="en-US" sz="2400" b="1"/>
            </a:p>
          </p:txBody>
        </p:sp>
        <p:grpSp>
          <p:nvGrpSpPr>
            <p:cNvPr id="20" name="组合 19"/>
            <p:cNvGrpSpPr/>
            <p:nvPr/>
          </p:nvGrpSpPr>
          <p:grpSpPr>
            <a:xfrm rot="0">
              <a:off x="17640" y="14460"/>
              <a:ext cx="3968" cy="1180"/>
              <a:chOff x="16683" y="507"/>
              <a:chExt cx="6147" cy="1084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16683" y="507"/>
                <a:ext cx="5234" cy="1084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7240" y="727"/>
                <a:ext cx="5590" cy="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2400" b="1">
                    <a:latin typeface="微软雅黑" panose="020B0503020204020204" charset="-122"/>
                    <a:ea typeface="微软雅黑" panose="020B0503020204020204" charset="-122"/>
                  </a:rPr>
                  <a:t>A*</a:t>
                </a:r>
                <a:r>
                  <a:rPr lang="zh-CN" altLang="en-US" sz="2400" b="1">
                    <a:latin typeface="微软雅黑" panose="020B0503020204020204" charset="-122"/>
                    <a:ea typeface="微软雅黑" panose="020B0503020204020204" charset="-122"/>
                  </a:rPr>
                  <a:t>子过程</a:t>
                </a:r>
                <a:endParaRPr lang="zh-CN" altLang="en-US"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3" name="直接箭头连接符 22"/>
            <p:cNvCxnSpPr>
              <a:stCxn id="39" idx="2"/>
            </p:cNvCxnSpPr>
            <p:nvPr/>
          </p:nvCxnSpPr>
          <p:spPr>
            <a:xfrm flipH="1">
              <a:off x="18840" y="2119"/>
              <a:ext cx="1" cy="56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18993" y="5736"/>
              <a:ext cx="87" cy="68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endCxn id="57" idx="0"/>
            </p:cNvCxnSpPr>
            <p:nvPr/>
          </p:nvCxnSpPr>
          <p:spPr>
            <a:xfrm>
              <a:off x="18960" y="8340"/>
              <a:ext cx="22" cy="60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57" idx="2"/>
            </p:cNvCxnSpPr>
            <p:nvPr/>
          </p:nvCxnSpPr>
          <p:spPr>
            <a:xfrm flipH="1">
              <a:off x="18960" y="11377"/>
              <a:ext cx="22" cy="68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19142" y="13820"/>
              <a:ext cx="58" cy="76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57" idx="3"/>
            </p:cNvCxnSpPr>
            <p:nvPr/>
          </p:nvCxnSpPr>
          <p:spPr>
            <a:xfrm flipV="1">
              <a:off x="23083" y="10140"/>
              <a:ext cx="677" cy="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17739" y="11100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否</a:t>
              </a:r>
              <a:endParaRPr lang="zh-CN" altLang="en-US" sz="2400" b="1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838200" y="1638300"/>
            <a:ext cx="8077200" cy="8341360"/>
            <a:chOff x="600" y="2868"/>
            <a:chExt cx="12720" cy="13136"/>
          </a:xfrm>
        </p:grpSpPr>
        <p:grpSp>
          <p:nvGrpSpPr>
            <p:cNvPr id="116" name="组合 115"/>
            <p:cNvGrpSpPr/>
            <p:nvPr/>
          </p:nvGrpSpPr>
          <p:grpSpPr>
            <a:xfrm>
              <a:off x="2008" y="2982"/>
              <a:ext cx="9565" cy="12926"/>
              <a:chOff x="1025" y="2675"/>
              <a:chExt cx="10138" cy="13253"/>
            </a:xfrm>
          </p:grpSpPr>
          <p:pic>
            <p:nvPicPr>
              <p:cNvPr id="95" name="图片 94" descr="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0" y="14044"/>
                <a:ext cx="2512" cy="1885"/>
              </a:xfrm>
              <a:prstGeom prst="rect">
                <a:avLst/>
              </a:prstGeom>
            </p:spPr>
          </p:pic>
          <p:grpSp>
            <p:nvGrpSpPr>
              <p:cNvPr id="115" name="组合 114"/>
              <p:cNvGrpSpPr/>
              <p:nvPr/>
            </p:nvGrpSpPr>
            <p:grpSpPr>
              <a:xfrm>
                <a:off x="1025" y="2675"/>
                <a:ext cx="10139" cy="11665"/>
                <a:chOff x="1025" y="2675"/>
                <a:chExt cx="10139" cy="11665"/>
              </a:xfrm>
            </p:grpSpPr>
            <p:pic>
              <p:nvPicPr>
                <p:cNvPr id="53" name="图片 52" descr="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00" y="2675"/>
                  <a:ext cx="2649" cy="1988"/>
                </a:xfrm>
                <a:prstGeom prst="rect">
                  <a:avLst/>
                </a:prstGeom>
              </p:spPr>
            </p:pic>
            <p:pic>
              <p:nvPicPr>
                <p:cNvPr id="54" name="图片 53" descr="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00" y="4732"/>
                  <a:ext cx="2494" cy="1870"/>
                </a:xfrm>
                <a:prstGeom prst="rect">
                  <a:avLst/>
                </a:prstGeom>
              </p:spPr>
            </p:pic>
            <p:pic>
              <p:nvPicPr>
                <p:cNvPr id="90" name="图片 89" descr="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5" y="8460"/>
                  <a:ext cx="2632" cy="1975"/>
                </a:xfrm>
                <a:prstGeom prst="rect">
                  <a:avLst/>
                </a:prstGeom>
              </p:spPr>
            </p:pic>
            <p:pic>
              <p:nvPicPr>
                <p:cNvPr id="91" name="图片 90" descr="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5" y="6540"/>
                  <a:ext cx="2581" cy="1937"/>
                </a:xfrm>
                <a:prstGeom prst="rect">
                  <a:avLst/>
                </a:prstGeom>
              </p:spPr>
            </p:pic>
            <p:pic>
              <p:nvPicPr>
                <p:cNvPr id="96" name="图片 95" descr="4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0" y="10380"/>
                  <a:ext cx="2512" cy="1885"/>
                </a:xfrm>
                <a:prstGeom prst="rect">
                  <a:avLst/>
                </a:prstGeom>
              </p:spPr>
            </p:pic>
            <p:pic>
              <p:nvPicPr>
                <p:cNvPr id="97" name="图片 96" descr="5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80" y="12159"/>
                  <a:ext cx="2512" cy="1885"/>
                </a:xfrm>
                <a:prstGeom prst="rect">
                  <a:avLst/>
                </a:prstGeom>
              </p:spPr>
            </p:pic>
            <p:pic>
              <p:nvPicPr>
                <p:cNvPr id="98" name="图片 97" descr="myplot3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60" y="4827"/>
                  <a:ext cx="2520" cy="1891"/>
                </a:xfrm>
                <a:prstGeom prst="rect">
                  <a:avLst/>
                </a:prstGeom>
              </p:spPr>
            </p:pic>
            <p:pic>
              <p:nvPicPr>
                <p:cNvPr id="99" name="图片 98" descr="myplot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57" y="6540"/>
                  <a:ext cx="2686" cy="2015"/>
                </a:xfrm>
                <a:prstGeom prst="rect">
                  <a:avLst/>
                </a:prstGeom>
              </p:spPr>
            </p:pic>
            <p:pic>
              <p:nvPicPr>
                <p:cNvPr id="101" name="图片 100" descr="myplot2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60" y="6938"/>
                  <a:ext cx="2538" cy="1904"/>
                </a:xfrm>
                <a:prstGeom prst="rect">
                  <a:avLst/>
                </a:prstGeom>
              </p:spPr>
            </p:pic>
            <p:pic>
              <p:nvPicPr>
                <p:cNvPr id="102" name="图片 101" descr="myplot6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26" y="8460"/>
                  <a:ext cx="2677" cy="2009"/>
                </a:xfrm>
                <a:prstGeom prst="rect">
                  <a:avLst/>
                </a:prstGeom>
              </p:spPr>
            </p:pic>
            <p:pic>
              <p:nvPicPr>
                <p:cNvPr id="103" name="图片 102" descr="myplot5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20" y="4663"/>
                  <a:ext cx="2645" cy="1985"/>
                </a:xfrm>
                <a:prstGeom prst="rect">
                  <a:avLst/>
                </a:prstGeom>
              </p:spPr>
            </p:pic>
            <p:sp>
              <p:nvSpPr>
                <p:cNvPr id="104" name="下箭头 103"/>
                <p:cNvSpPr/>
                <p:nvPr/>
              </p:nvSpPr>
              <p:spPr>
                <a:xfrm>
                  <a:off x="6600" y="4500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5" name="下箭头 104"/>
                <p:cNvSpPr/>
                <p:nvPr/>
              </p:nvSpPr>
              <p:spPr>
                <a:xfrm rot="2880000">
                  <a:off x="4799" y="4434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6" name="下箭头 105"/>
                <p:cNvSpPr/>
                <p:nvPr/>
              </p:nvSpPr>
              <p:spPr>
                <a:xfrm rot="18660000">
                  <a:off x="8221" y="4406"/>
                  <a:ext cx="360" cy="64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7" name="下箭头 106"/>
                <p:cNvSpPr/>
                <p:nvPr/>
              </p:nvSpPr>
              <p:spPr>
                <a:xfrm rot="2880000">
                  <a:off x="2639" y="6402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8" name="下箭头 107"/>
                <p:cNvSpPr/>
                <p:nvPr/>
              </p:nvSpPr>
              <p:spPr>
                <a:xfrm rot="18660000">
                  <a:off x="4141" y="6326"/>
                  <a:ext cx="360" cy="64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9" name="下箭头 108"/>
                <p:cNvSpPr/>
                <p:nvPr/>
              </p:nvSpPr>
              <p:spPr>
                <a:xfrm>
                  <a:off x="2241" y="8274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0" name="下箭头 109"/>
                <p:cNvSpPr/>
                <p:nvPr/>
              </p:nvSpPr>
              <p:spPr>
                <a:xfrm rot="18660000">
                  <a:off x="3540" y="8246"/>
                  <a:ext cx="360" cy="64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1" name="下箭头 110"/>
                <p:cNvSpPr/>
                <p:nvPr/>
              </p:nvSpPr>
              <p:spPr>
                <a:xfrm>
                  <a:off x="2160" y="10190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2" name="下箭头 111"/>
                <p:cNvSpPr/>
                <p:nvPr/>
              </p:nvSpPr>
              <p:spPr>
                <a:xfrm>
                  <a:off x="2160" y="11940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3" name="下箭头 112"/>
                <p:cNvSpPr/>
                <p:nvPr/>
              </p:nvSpPr>
              <p:spPr>
                <a:xfrm>
                  <a:off x="2160" y="13860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4" name="下箭头 113"/>
                <p:cNvSpPr/>
                <p:nvPr/>
              </p:nvSpPr>
              <p:spPr>
                <a:xfrm>
                  <a:off x="6960" y="6512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17" name="圆角矩形 116"/>
            <p:cNvSpPr/>
            <p:nvPr/>
          </p:nvSpPr>
          <p:spPr>
            <a:xfrm>
              <a:off x="600" y="2868"/>
              <a:ext cx="12720" cy="13137"/>
            </a:xfrm>
            <a:prstGeom prst="roundRect">
              <a:avLst/>
            </a:prstGeom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905000" y="-11372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524000" y="726440"/>
            <a:ext cx="835469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策略二：</a:t>
            </a:r>
            <a:r>
              <a:rPr lang="en-US" altLang="zh-CN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代码</a:t>
            </a:r>
            <a:endParaRPr lang="zh-CN" altLang="en-US" sz="5100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24" name="TextBox 24"/>
          <p:cNvSpPr txBox="1"/>
          <p:nvPr>
            <p:custDataLst>
              <p:tags r:id="rId1"/>
            </p:custDataLst>
          </p:nvPr>
        </p:nvSpPr>
        <p:spPr>
          <a:xfrm>
            <a:off x="7460926" y="4213359"/>
            <a:ext cx="3779513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ea typeface="思源黑体 2 Bold" panose="020B0800000000000000" charset="-122"/>
              </a:rPr>
              <a:t>内容主题概括一</a:t>
            </a:r>
            <a:endParaRPr 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sp>
        <p:nvSpPr>
          <p:cNvPr id="25" name="TextBox 25"/>
          <p:cNvSpPr txBox="1"/>
          <p:nvPr>
            <p:custDataLst>
              <p:tags r:id="rId2"/>
            </p:custDataLst>
          </p:nvPr>
        </p:nvSpPr>
        <p:spPr>
          <a:xfrm>
            <a:off x="7460926" y="4880829"/>
            <a:ext cx="4063314" cy="251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ea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</a:r>
            <a:endParaRPr lang="en-US" sz="1700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sp>
        <p:nvSpPr>
          <p:cNvPr id="29" name="TextBox 29"/>
          <p:cNvSpPr txBox="1"/>
          <p:nvPr>
            <p:custDataLst>
              <p:tags r:id="rId3"/>
            </p:custDataLst>
          </p:nvPr>
        </p:nvSpPr>
        <p:spPr>
          <a:xfrm>
            <a:off x="13324537" y="4213359"/>
            <a:ext cx="3779513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ea typeface="思源黑体 2 Bold" panose="020B0800000000000000" charset="-122"/>
              </a:rPr>
              <a:t>内容主题概括二</a:t>
            </a:r>
            <a:endParaRPr 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sp>
        <p:nvSpPr>
          <p:cNvPr id="30" name="TextBox 30"/>
          <p:cNvSpPr txBox="1"/>
          <p:nvPr>
            <p:custDataLst>
              <p:tags r:id="rId4"/>
            </p:custDataLst>
          </p:nvPr>
        </p:nvSpPr>
        <p:spPr>
          <a:xfrm>
            <a:off x="13324537" y="4880829"/>
            <a:ext cx="4063314" cy="251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ea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</a:r>
            <a:endParaRPr lang="en-US" sz="1700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30" y="2019300"/>
            <a:ext cx="6040120" cy="75939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2019300"/>
            <a:ext cx="9886315" cy="760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905000" y="-1137285"/>
            <a:ext cx="18000980" cy="13557250"/>
            <a:chOff x="3000" y="-1791"/>
            <a:chExt cx="28348" cy="21350"/>
          </a:xfrm>
        </p:grpSpPr>
        <p:grpSp>
          <p:nvGrpSpPr>
            <p:cNvPr id="31" name="组合 30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45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47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50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53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56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59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7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8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9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80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81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3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4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5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6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8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90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91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92" name="矩形 91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2085" y="726440"/>
            <a:ext cx="884237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宽度优先算法与</a:t>
            </a:r>
            <a:r>
              <a:rPr lang="en-US" altLang="zh-CN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r>
              <a:rPr lang="zh-CN" altLang="en-US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算法的比较</a:t>
            </a:r>
            <a:endParaRPr lang="zh-CN" altLang="en-US" sz="5100" b="1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61" name="组合 60"/>
          <p:cNvGrpSpPr/>
          <p:nvPr>
            <p:custDataLst>
              <p:tags r:id="rId1"/>
            </p:custDataLst>
          </p:nvPr>
        </p:nvGrpSpPr>
        <p:grpSpPr>
          <a:xfrm>
            <a:off x="289560" y="1600835"/>
            <a:ext cx="4010025" cy="3760470"/>
            <a:chOff x="4001" y="4543"/>
            <a:chExt cx="6516" cy="6364"/>
          </a:xfrm>
        </p:grpSpPr>
        <p:grpSp>
          <p:nvGrpSpPr>
            <p:cNvPr id="19" name="Group 19"/>
            <p:cNvGrpSpPr/>
            <p:nvPr>
              <p:custDataLst>
                <p:tags r:id="rId2"/>
              </p:custDataLst>
            </p:nvPr>
          </p:nvGrpSpPr>
          <p:grpSpPr>
            <a:xfrm rot="0">
              <a:off x="4001" y="4543"/>
              <a:ext cx="6516" cy="6364"/>
              <a:chOff x="0" y="0"/>
              <a:chExt cx="812800" cy="812800"/>
            </a:xfrm>
          </p:grpSpPr>
          <p:sp>
            <p:nvSpPr>
              <p:cNvPr id="20" name="Freeform 20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71933" tIns="71933" rIns="71933" bIns="7193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" name="Group 22"/>
            <p:cNvGrpSpPr/>
            <p:nvPr>
              <p:custDataLst>
                <p:tags r:id="rId4"/>
              </p:custDataLst>
            </p:nvPr>
          </p:nvGrpSpPr>
          <p:grpSpPr>
            <a:xfrm rot="0">
              <a:off x="4623" y="5165"/>
              <a:ext cx="5085" cy="4968"/>
              <a:chOff x="0" y="0"/>
              <a:chExt cx="812800" cy="812800"/>
            </a:xfrm>
          </p:grpSpPr>
          <p:sp>
            <p:nvSpPr>
              <p:cNvPr id="23" name="Freeform 23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71933" tIns="71933" rIns="71933" bIns="7193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" name="Group 25"/>
            <p:cNvGrpSpPr/>
            <p:nvPr>
              <p:custDataLst>
                <p:tags r:id="rId6"/>
              </p:custDataLst>
            </p:nvPr>
          </p:nvGrpSpPr>
          <p:grpSpPr>
            <a:xfrm rot="0">
              <a:off x="4894" y="5436"/>
              <a:ext cx="4463" cy="4360"/>
              <a:chOff x="0" y="0"/>
              <a:chExt cx="812800" cy="812800"/>
            </a:xfrm>
          </p:grpSpPr>
          <p:sp>
            <p:nvSpPr>
              <p:cNvPr id="26" name="Freeform 26"/>
              <p:cNvSpPr/>
              <p:nvPr>
                <p:custDataLst>
                  <p:tags r:id="rId7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>
                  <a:alpha val="52941"/>
                </a:srgbClr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id="28" name="Group 28"/>
            <p:cNvGrpSpPr/>
            <p:nvPr>
              <p:custDataLst>
                <p:tags r:id="rId8"/>
              </p:custDataLst>
            </p:nvPr>
          </p:nvGrpSpPr>
          <p:grpSpPr>
            <a:xfrm rot="0">
              <a:off x="5229" y="5771"/>
              <a:ext cx="3692" cy="3606"/>
              <a:chOff x="0" y="0"/>
              <a:chExt cx="812800" cy="812800"/>
            </a:xfrm>
          </p:grpSpPr>
          <p:sp>
            <p:nvSpPr>
              <p:cNvPr id="29" name="Freeform 29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32" name="TextBox 32"/>
            <p:cNvSpPr txBox="1"/>
            <p:nvPr>
              <p:custDataLst>
                <p:tags r:id="rId10"/>
              </p:custDataLst>
            </p:nvPr>
          </p:nvSpPr>
          <p:spPr>
            <a:xfrm>
              <a:off x="5507" y="6302"/>
              <a:ext cx="3051" cy="2761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8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时间复杂度和空间复杂度</a:t>
              </a:r>
              <a:endParaRPr 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3" name="组合 62"/>
          <p:cNvGrpSpPr/>
          <p:nvPr>
            <p:custDataLst>
              <p:tags r:id="rId11"/>
            </p:custDataLst>
          </p:nvPr>
        </p:nvGrpSpPr>
        <p:grpSpPr>
          <a:xfrm>
            <a:off x="396240" y="6711950"/>
            <a:ext cx="3599180" cy="3599180"/>
            <a:chOff x="18858" y="5069"/>
            <a:chExt cx="5668" cy="5668"/>
          </a:xfrm>
        </p:grpSpPr>
        <p:grpSp>
          <p:nvGrpSpPr>
            <p:cNvPr id="33" name="Group 33"/>
            <p:cNvGrpSpPr/>
            <p:nvPr>
              <p:custDataLst>
                <p:tags r:id="rId12"/>
              </p:custDataLst>
            </p:nvPr>
          </p:nvGrpSpPr>
          <p:grpSpPr>
            <a:xfrm rot="0">
              <a:off x="18858" y="5069"/>
              <a:ext cx="5668" cy="5668"/>
              <a:chOff x="0" y="0"/>
              <a:chExt cx="812800" cy="812800"/>
            </a:xfrm>
          </p:grpSpPr>
          <p:sp>
            <p:nvSpPr>
              <p:cNvPr id="34" name="Freeform 34"/>
              <p:cNvSpPr/>
              <p:nvPr>
                <p:custDataLst>
                  <p:tags r:id="rId13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71933" tIns="71933" rIns="71933" bIns="7193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6" name="Group 36"/>
            <p:cNvGrpSpPr/>
            <p:nvPr>
              <p:custDataLst>
                <p:tags r:id="rId14"/>
              </p:custDataLst>
            </p:nvPr>
          </p:nvGrpSpPr>
          <p:grpSpPr>
            <a:xfrm rot="0">
              <a:off x="19480" y="5691"/>
              <a:ext cx="4424" cy="4424"/>
              <a:chOff x="0" y="0"/>
              <a:chExt cx="812800" cy="812800"/>
            </a:xfrm>
          </p:grpSpPr>
          <p:sp>
            <p:nvSpPr>
              <p:cNvPr id="37" name="Freeform 37"/>
              <p:cNvSpPr/>
              <p:nvPr>
                <p:custDataLst>
                  <p:tags r:id="rId15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71933" tIns="71933" rIns="71933" bIns="7193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9" name="Group 39"/>
            <p:cNvGrpSpPr/>
            <p:nvPr>
              <p:custDataLst>
                <p:tags r:id="rId16"/>
              </p:custDataLst>
            </p:nvPr>
          </p:nvGrpSpPr>
          <p:grpSpPr>
            <a:xfrm rot="0">
              <a:off x="19751" y="5962"/>
              <a:ext cx="3883" cy="3883"/>
              <a:chOff x="0" y="0"/>
              <a:chExt cx="812800" cy="812800"/>
            </a:xfrm>
          </p:grpSpPr>
          <p:sp>
            <p:nvSpPr>
              <p:cNvPr id="40" name="Freeform 40"/>
              <p:cNvSpPr/>
              <p:nvPr>
                <p:custDataLst>
                  <p:tags r:id="rId17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>
                  <a:alpha val="52941"/>
                </a:srgbClr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id="42" name="Group 42"/>
            <p:cNvGrpSpPr/>
            <p:nvPr>
              <p:custDataLst>
                <p:tags r:id="rId18"/>
              </p:custDataLst>
            </p:nvPr>
          </p:nvGrpSpPr>
          <p:grpSpPr>
            <a:xfrm rot="0">
              <a:off x="20086" y="6297"/>
              <a:ext cx="3212" cy="3212"/>
              <a:chOff x="0" y="0"/>
              <a:chExt cx="812800" cy="812800"/>
            </a:xfrm>
          </p:grpSpPr>
          <p:sp>
            <p:nvSpPr>
              <p:cNvPr id="43" name="Freeform 43"/>
              <p:cNvSpPr/>
              <p:nvPr>
                <p:custDataLst>
                  <p:tags r:id="rId19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46" name="TextBox 46"/>
            <p:cNvSpPr txBox="1"/>
            <p:nvPr>
              <p:custDataLst>
                <p:tags r:id="rId20"/>
              </p:custDataLst>
            </p:nvPr>
          </p:nvSpPr>
          <p:spPr>
            <a:xfrm>
              <a:off x="20365" y="7306"/>
              <a:ext cx="2654" cy="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8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适用场景</a:t>
              </a:r>
              <a:endParaRPr 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2" name="组合 61"/>
          <p:cNvGrpSpPr/>
          <p:nvPr>
            <p:custDataLst>
              <p:tags r:id="rId21"/>
            </p:custDataLst>
          </p:nvPr>
        </p:nvGrpSpPr>
        <p:grpSpPr>
          <a:xfrm>
            <a:off x="454025" y="4142740"/>
            <a:ext cx="3599180" cy="3599180"/>
            <a:chOff x="11293" y="5069"/>
            <a:chExt cx="5668" cy="5668"/>
          </a:xfrm>
        </p:grpSpPr>
        <p:sp>
          <p:nvSpPr>
            <p:cNvPr id="48" name="Freeform 48"/>
            <p:cNvSpPr/>
            <p:nvPr>
              <p:custDataLst>
                <p:tags r:id="rId22"/>
              </p:custDataLst>
            </p:nvPr>
          </p:nvSpPr>
          <p:spPr>
            <a:xfrm>
              <a:off x="11293" y="5069"/>
              <a:ext cx="5668" cy="566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D7FB2">
                  <a:alpha val="29804"/>
                </a:srgbClr>
              </a:solidFill>
              <a:prstDash val="sysDot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11824" y="5401"/>
              <a:ext cx="4606" cy="4805"/>
            </a:xfrm>
            <a:prstGeom prst="rect">
              <a:avLst/>
            </a:prstGeom>
          </p:spPr>
          <p:txBody>
            <a:bodyPr lIns="71933" tIns="71933" rIns="71933" bIns="719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  <p:sp>
          <p:nvSpPr>
            <p:cNvPr id="51" name="Freeform 51"/>
            <p:cNvSpPr/>
            <p:nvPr>
              <p:custDataLst>
                <p:tags r:id="rId23"/>
              </p:custDataLst>
            </p:nvPr>
          </p:nvSpPr>
          <p:spPr>
            <a:xfrm>
              <a:off x="11915" y="5691"/>
              <a:ext cx="4424" cy="442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D7FB2">
                  <a:alpha val="64706"/>
                </a:srgbClr>
              </a:solidFill>
              <a:prstDash val="sysDot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12330" y="5950"/>
              <a:ext cx="3595" cy="3750"/>
            </a:xfrm>
            <a:prstGeom prst="rect">
              <a:avLst/>
            </a:prstGeom>
          </p:spPr>
          <p:txBody>
            <a:bodyPr lIns="71933" tIns="71933" rIns="71933" bIns="719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  <p:sp>
          <p:nvSpPr>
            <p:cNvPr id="54" name="Freeform 54"/>
            <p:cNvSpPr/>
            <p:nvPr>
              <p:custDataLst>
                <p:tags r:id="rId24"/>
              </p:custDataLst>
            </p:nvPr>
          </p:nvSpPr>
          <p:spPr>
            <a:xfrm>
              <a:off x="12186" y="5962"/>
              <a:ext cx="3883" cy="3883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>
                <a:alpha val="52941"/>
              </a:srgbClr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12550" y="6098"/>
              <a:ext cx="3155" cy="3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  <p:sp>
          <p:nvSpPr>
            <p:cNvPr id="57" name="Freeform 57"/>
            <p:cNvSpPr/>
            <p:nvPr>
              <p:custDataLst>
                <p:tags r:id="rId25"/>
              </p:custDataLst>
            </p:nvPr>
          </p:nvSpPr>
          <p:spPr>
            <a:xfrm>
              <a:off x="12521" y="6297"/>
              <a:ext cx="3212" cy="3212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12822" y="6410"/>
              <a:ext cx="2610" cy="2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  <p:sp>
          <p:nvSpPr>
            <p:cNvPr id="60" name="TextBox 60"/>
            <p:cNvSpPr txBox="1"/>
            <p:nvPr>
              <p:custDataLst>
                <p:tags r:id="rId26"/>
              </p:custDataLst>
            </p:nvPr>
          </p:nvSpPr>
          <p:spPr>
            <a:xfrm>
              <a:off x="12822" y="7379"/>
              <a:ext cx="2654" cy="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8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搜索效率</a:t>
              </a:r>
              <a:endParaRPr 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4" name="Group 19"/>
          <p:cNvGrpSpPr/>
          <p:nvPr/>
        </p:nvGrpSpPr>
        <p:grpSpPr>
          <a:xfrm rot="0">
            <a:off x="3886200" y="2193290"/>
            <a:ext cx="13686155" cy="2553335"/>
            <a:chOff x="0" y="0"/>
            <a:chExt cx="3426964" cy="486235"/>
          </a:xfrm>
        </p:grpSpPr>
        <p:sp>
          <p:nvSpPr>
            <p:cNvPr id="65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66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67" name="TextBox 39"/>
          <p:cNvSpPr txBox="1"/>
          <p:nvPr/>
        </p:nvSpPr>
        <p:spPr>
          <a:xfrm>
            <a:off x="4419600" y="2578735"/>
            <a:ext cx="13442950" cy="169291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BFS：宽度优先搜索会遍历所有可能的状态，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时间和空间复杂度都比较高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，特别是在状态空间较大时。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A*：使用启发式函数来估算到目标状态的距离，通常可以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大大减少搜索空间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，从而提高效率。它的时间复杂度和空间复杂度通常低于BFS，尤其是当启发式函数设计得当时。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68" name="Group 19"/>
          <p:cNvGrpSpPr/>
          <p:nvPr/>
        </p:nvGrpSpPr>
        <p:grpSpPr>
          <a:xfrm rot="0">
            <a:off x="4019550" y="5106035"/>
            <a:ext cx="13552805" cy="2064385"/>
            <a:chOff x="0" y="0"/>
            <a:chExt cx="3426964" cy="486235"/>
          </a:xfrm>
        </p:grpSpPr>
        <p:sp>
          <p:nvSpPr>
            <p:cNvPr id="69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70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71" name="TextBox 39"/>
          <p:cNvSpPr txBox="1"/>
          <p:nvPr/>
        </p:nvSpPr>
        <p:spPr>
          <a:xfrm>
            <a:off x="4267200" y="5372100"/>
            <a:ext cx="13406120" cy="21545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BFS：可以找到最短路径，但在大状态空间中效率较低，因为它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没有方向性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，需要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逐层遍历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所有状态。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A*：通过启发式函数指导搜索方向，更加高效。如果启发式函数是良好的（如曼哈顿距离），A*在找到最优解的过程中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可以跳过大量无关状态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2" name="Group 19"/>
          <p:cNvGrpSpPr/>
          <p:nvPr/>
        </p:nvGrpSpPr>
        <p:grpSpPr>
          <a:xfrm rot="0">
            <a:off x="4182110" y="7888605"/>
            <a:ext cx="13390880" cy="1572895"/>
            <a:chOff x="0" y="0"/>
            <a:chExt cx="3426964" cy="486235"/>
          </a:xfrm>
        </p:grpSpPr>
        <p:sp>
          <p:nvSpPr>
            <p:cNvPr id="73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74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75" name="TextBox 39"/>
          <p:cNvSpPr txBox="1"/>
          <p:nvPr/>
        </p:nvSpPr>
        <p:spPr>
          <a:xfrm>
            <a:off x="4299585" y="8061960"/>
            <a:ext cx="13208000" cy="13855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BFS：适用于状态空间较小或需要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确保绝对最短路径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的问题。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A*：适用于状态空间大，且需要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高效搜索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的问题，如路线规划、游戏中的寻路等。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76093" y="-1664249"/>
            <a:ext cx="13557078" cy="1355707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29804"/>
                </a:srgbClr>
              </a:solidFill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2611407" y="-128935"/>
            <a:ext cx="10486450" cy="104864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3720713" y="980371"/>
            <a:ext cx="8267838" cy="826783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/>
              </a:solidFill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4248972" y="2179362"/>
            <a:ext cx="735037" cy="73503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1453551" y="3317544"/>
            <a:ext cx="388795" cy="38879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3858959" y="6862797"/>
            <a:ext cx="802787" cy="80278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2401008" y="5548996"/>
            <a:ext cx="535100" cy="5351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11286037" y="8444339"/>
            <a:ext cx="632510" cy="63251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1085618" y="3035446"/>
            <a:ext cx="476496" cy="47649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973320" y="4199890"/>
            <a:ext cx="5798820" cy="676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zh-CN" altLang="en-US" sz="74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个贷违约预测</a:t>
            </a:r>
            <a:endParaRPr lang="en-US" sz="7400">
              <a:solidFill>
                <a:srgbClr val="1E1E1E"/>
              </a:solidFill>
              <a:ea typeface="思源黑体 1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881817" y="5331996"/>
            <a:ext cx="5974206" cy="29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264A7B"/>
                </a:solidFill>
                <a:latin typeface="Akzidenz-Grotesk" panose="02000503030000020003"/>
              </a:rPr>
              <a:t>Part Two</a:t>
            </a:r>
            <a:endParaRPr lang="en-US" sz="1900">
              <a:solidFill>
                <a:srgbClr val="264A7B"/>
              </a:solidFill>
              <a:latin typeface="Akzidenz-Grotesk" panose="02000503030000020003"/>
            </a:endParaRPr>
          </a:p>
        </p:txBody>
      </p:sp>
      <p:grpSp>
        <p:nvGrpSpPr>
          <p:cNvPr id="31" name="Group 31"/>
          <p:cNvGrpSpPr/>
          <p:nvPr/>
        </p:nvGrpSpPr>
        <p:grpSpPr>
          <a:xfrm rot="0">
            <a:off x="6687592" y="6198179"/>
            <a:ext cx="2362656" cy="519813"/>
            <a:chOff x="0" y="0"/>
            <a:chExt cx="1970778" cy="43359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70778" cy="433595"/>
            </a:xfrm>
            <a:custGeom>
              <a:avLst/>
              <a:gdLst/>
              <a:ahLst/>
              <a:cxnLst/>
              <a:rect l="l" t="t" r="r" b="b"/>
              <a:pathLst>
                <a:path w="1970778" h="433595">
                  <a:moveTo>
                    <a:pt x="216798" y="0"/>
                  </a:moveTo>
                  <a:lnTo>
                    <a:pt x="1753980" y="0"/>
                  </a:lnTo>
                  <a:cubicBezTo>
                    <a:pt x="1811478" y="0"/>
                    <a:pt x="1866622" y="22841"/>
                    <a:pt x="1907279" y="63499"/>
                  </a:cubicBezTo>
                  <a:cubicBezTo>
                    <a:pt x="1947937" y="104156"/>
                    <a:pt x="1970778" y="159299"/>
                    <a:pt x="1970778" y="216798"/>
                  </a:cubicBezTo>
                  <a:lnTo>
                    <a:pt x="1970778" y="216798"/>
                  </a:lnTo>
                  <a:cubicBezTo>
                    <a:pt x="1970778" y="336532"/>
                    <a:pt x="1873714" y="433595"/>
                    <a:pt x="1753980" y="433595"/>
                  </a:cubicBezTo>
                  <a:lnTo>
                    <a:pt x="216798" y="433595"/>
                  </a:lnTo>
                  <a:cubicBezTo>
                    <a:pt x="97064" y="433595"/>
                    <a:pt x="0" y="336532"/>
                    <a:pt x="0" y="216798"/>
                  </a:cubicBezTo>
                  <a:lnTo>
                    <a:pt x="0" y="216798"/>
                  </a:lnTo>
                  <a:cubicBezTo>
                    <a:pt x="0" y="97064"/>
                    <a:pt x="97064" y="0"/>
                    <a:pt x="2167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970778" cy="462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917283" y="6226754"/>
            <a:ext cx="1903273" cy="392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n-US" sz="2400">
                <a:solidFill>
                  <a:srgbClr val="264A7B"/>
                </a:solidFill>
                <a:ea typeface="思源黑体 1 Medium" panose="020B0600000000000000" charset="-122"/>
              </a:rPr>
              <a:t>第二章节</a:t>
            </a:r>
            <a:endParaRPr lang="en-US" sz="2400">
              <a:solidFill>
                <a:srgbClr val="264A7B"/>
              </a:solidFill>
              <a:ea typeface="思源黑体 1 Medium" panose="020B06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背景介绍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4419600" y="2988310"/>
            <a:ext cx="11108690" cy="4902835"/>
            <a:chOff x="0" y="0"/>
            <a:chExt cx="2895448" cy="11301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95448" cy="1130178"/>
            </a:xfrm>
            <a:custGeom>
              <a:avLst/>
              <a:gdLst/>
              <a:ahLst/>
              <a:cxnLst/>
              <a:rect l="l" t="t" r="r" b="b"/>
              <a:pathLst>
                <a:path w="2895448" h="1130178">
                  <a:moveTo>
                    <a:pt x="14176" y="0"/>
                  </a:moveTo>
                  <a:lnTo>
                    <a:pt x="2881273" y="0"/>
                  </a:lnTo>
                  <a:cubicBezTo>
                    <a:pt x="2885032" y="0"/>
                    <a:pt x="2888638" y="1493"/>
                    <a:pt x="2891297" y="4152"/>
                  </a:cubicBezTo>
                  <a:cubicBezTo>
                    <a:pt x="2893955" y="6810"/>
                    <a:pt x="2895448" y="10416"/>
                    <a:pt x="2895448" y="14176"/>
                  </a:cubicBezTo>
                  <a:lnTo>
                    <a:pt x="2895448" y="1116002"/>
                  </a:lnTo>
                  <a:cubicBezTo>
                    <a:pt x="2895448" y="1123831"/>
                    <a:pt x="2889102" y="1130178"/>
                    <a:pt x="2881273" y="1130178"/>
                  </a:cubicBezTo>
                  <a:lnTo>
                    <a:pt x="14176" y="1130178"/>
                  </a:lnTo>
                  <a:cubicBezTo>
                    <a:pt x="10416" y="1130178"/>
                    <a:pt x="6810" y="1128684"/>
                    <a:pt x="4152" y="1126026"/>
                  </a:cubicBezTo>
                  <a:cubicBezTo>
                    <a:pt x="1493" y="1123367"/>
                    <a:pt x="0" y="1119762"/>
                    <a:pt x="0" y="1116002"/>
                  </a:cubicBezTo>
                  <a:lnTo>
                    <a:pt x="0" y="14176"/>
                  </a:lnTo>
                  <a:cubicBezTo>
                    <a:pt x="0" y="10416"/>
                    <a:pt x="1493" y="6810"/>
                    <a:pt x="4152" y="4152"/>
                  </a:cubicBezTo>
                  <a:cubicBezTo>
                    <a:pt x="6810" y="1493"/>
                    <a:pt x="10416" y="0"/>
                    <a:pt x="141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895448" cy="1177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467600" y="4076700"/>
            <a:ext cx="7315200" cy="226631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为进一步促进金融普惠的推广落地，金融机构需要服务许多新的客群。银行作为对风险控制要求很高的行业，因为缺乏对新客群的了解，对新的细分客群的风控处理往往成为金融普惠的重要阻碍。如何利用银行现有信贷行为数据来服务新场景、新客群成了一个很有价值的研究方向，利用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迁移学习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捕捉不同业务中用户基本信息与违约行为之间的关联，帮助实现对新业务的用户违约预测是其中一个重要方法。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7389571" y="3238990"/>
            <a:ext cx="3494435" cy="651513"/>
            <a:chOff x="0" y="0"/>
            <a:chExt cx="920345" cy="17159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20345" cy="171592"/>
            </a:xfrm>
            <a:custGeom>
              <a:avLst/>
              <a:gdLst/>
              <a:ahLst/>
              <a:cxnLst/>
              <a:rect l="l" t="t" r="r" b="b"/>
              <a:pathLst>
                <a:path w="920345" h="171592">
                  <a:moveTo>
                    <a:pt x="85796" y="0"/>
                  </a:moveTo>
                  <a:lnTo>
                    <a:pt x="834549" y="0"/>
                  </a:lnTo>
                  <a:cubicBezTo>
                    <a:pt x="881933" y="0"/>
                    <a:pt x="920345" y="38412"/>
                    <a:pt x="920345" y="85796"/>
                  </a:cubicBezTo>
                  <a:lnTo>
                    <a:pt x="920345" y="85796"/>
                  </a:lnTo>
                  <a:cubicBezTo>
                    <a:pt x="920345" y="108550"/>
                    <a:pt x="911306" y="130373"/>
                    <a:pt x="895216" y="146463"/>
                  </a:cubicBezTo>
                  <a:cubicBezTo>
                    <a:pt x="879126" y="162553"/>
                    <a:pt x="857304" y="171592"/>
                    <a:pt x="834549" y="171592"/>
                  </a:cubicBezTo>
                  <a:lnTo>
                    <a:pt x="85796" y="171592"/>
                  </a:lnTo>
                  <a:cubicBezTo>
                    <a:pt x="63041" y="171592"/>
                    <a:pt x="41219" y="162553"/>
                    <a:pt x="25129" y="146463"/>
                  </a:cubicBezTo>
                  <a:cubicBezTo>
                    <a:pt x="9039" y="130373"/>
                    <a:pt x="0" y="108550"/>
                    <a:pt x="0" y="85796"/>
                  </a:cubicBezTo>
                  <a:lnTo>
                    <a:pt x="0" y="85796"/>
                  </a:lnTo>
                  <a:cubicBezTo>
                    <a:pt x="0" y="63041"/>
                    <a:pt x="9039" y="41219"/>
                    <a:pt x="25129" y="25129"/>
                  </a:cubicBezTo>
                  <a:cubicBezTo>
                    <a:pt x="41219" y="9039"/>
                    <a:pt x="63041" y="0"/>
                    <a:pt x="85796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920345" cy="219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620160" y="3238230"/>
            <a:ext cx="3033258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>
                <a:solidFill>
                  <a:srgbClr val="FFFFFF"/>
                </a:solidFill>
                <a:ea typeface="思源黑体 2 Bold" panose="020B0800000000000000" charset="-122"/>
              </a:rPr>
              <a:t>背景介绍</a:t>
            </a:r>
            <a:endParaRPr lang="zh-CN" alt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193" name="组合 192"/>
          <p:cNvGrpSpPr/>
          <p:nvPr>
            <p:custDataLst>
              <p:tags r:id="rId1"/>
            </p:custDataLst>
          </p:nvPr>
        </p:nvGrpSpPr>
        <p:grpSpPr>
          <a:xfrm>
            <a:off x="368935" y="2244090"/>
            <a:ext cx="6490335" cy="5750560"/>
            <a:chOff x="2040" y="4671"/>
            <a:chExt cx="9040" cy="7791"/>
          </a:xfrm>
        </p:grpSpPr>
        <p:sp>
          <p:nvSpPr>
            <p:cNvPr id="194" name="PA-任意多边形 1"/>
            <p:cNvSpPr/>
            <p:nvPr>
              <p:custDataLst>
                <p:tags r:id="rId2"/>
              </p:custDataLst>
            </p:nvPr>
          </p:nvSpPr>
          <p:spPr>
            <a:xfrm>
              <a:off x="5902" y="4671"/>
              <a:ext cx="115" cy="172"/>
            </a:xfrm>
            <a:custGeom>
              <a:avLst/>
              <a:gdLst/>
              <a:ahLst/>
              <a:cxnLst/>
              <a:rect l="0" t="0" r="0" b="0"/>
              <a:pathLst>
                <a:path w="77852" h="116587">
                  <a:moveTo>
                    <a:pt x="14351" y="0"/>
                  </a:moveTo>
                  <a:cubicBezTo>
                    <a:pt x="77851" y="8890"/>
                    <a:pt x="16383" y="64897"/>
                    <a:pt x="47625" y="116586"/>
                  </a:cubicBezTo>
                  <a:cubicBezTo>
                    <a:pt x="0" y="114300"/>
                    <a:pt x="17145" y="47117"/>
                    <a:pt x="14351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3352000" t="-407000" r="-4394000" b="-4838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PA-任意多边形 2"/>
            <p:cNvSpPr/>
            <p:nvPr>
              <p:custDataLst>
                <p:tags r:id="rId4"/>
              </p:custDataLst>
            </p:nvPr>
          </p:nvSpPr>
          <p:spPr>
            <a:xfrm>
              <a:off x="10027" y="7032"/>
              <a:ext cx="911" cy="846"/>
            </a:xfrm>
            <a:custGeom>
              <a:avLst/>
              <a:gdLst/>
              <a:ahLst/>
              <a:cxnLst/>
              <a:rect l="0" t="0" r="0" b="0"/>
              <a:pathLst>
                <a:path w="616840" h="572898">
                  <a:moveTo>
                    <a:pt x="561467" y="196215"/>
                  </a:moveTo>
                  <a:cubicBezTo>
                    <a:pt x="616839" y="572897"/>
                    <a:pt x="0" y="534543"/>
                    <a:pt x="128651" y="179578"/>
                  </a:cubicBezTo>
                  <a:cubicBezTo>
                    <a:pt x="193802" y="0"/>
                    <a:pt x="475615" y="27305"/>
                    <a:pt x="561467" y="196215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876000" t="-362000" r="-16000" b="-625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PA-任意多边形 3"/>
            <p:cNvSpPr/>
            <p:nvPr>
              <p:custDataLst>
                <p:tags r:id="rId5"/>
              </p:custDataLst>
            </p:nvPr>
          </p:nvSpPr>
          <p:spPr>
            <a:xfrm>
              <a:off x="10539" y="10200"/>
              <a:ext cx="541" cy="356"/>
            </a:xfrm>
            <a:custGeom>
              <a:avLst/>
              <a:gdLst/>
              <a:ahLst/>
              <a:cxnLst/>
              <a:rect l="0" t="0" r="0" b="0"/>
              <a:pathLst>
                <a:path w="366142" h="240793">
                  <a:moveTo>
                    <a:pt x="0" y="27813"/>
                  </a:moveTo>
                  <a:cubicBezTo>
                    <a:pt x="88900" y="0"/>
                    <a:pt x="302260" y="3683"/>
                    <a:pt x="366141" y="94361"/>
                  </a:cubicBezTo>
                  <a:cubicBezTo>
                    <a:pt x="294640" y="240792"/>
                    <a:pt x="69342" y="90932"/>
                    <a:pt x="0" y="27813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572000" t="-1750000" b="-732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PA-任意多边形 4"/>
            <p:cNvSpPr/>
            <p:nvPr>
              <p:custDataLst>
                <p:tags r:id="rId6"/>
              </p:custDataLst>
            </p:nvPr>
          </p:nvSpPr>
          <p:spPr>
            <a:xfrm>
              <a:off x="2040" y="8653"/>
              <a:ext cx="66" cy="286"/>
            </a:xfrm>
            <a:custGeom>
              <a:avLst/>
              <a:gdLst/>
              <a:ahLst/>
              <a:cxnLst/>
              <a:rect l="0" t="0" r="0" b="0"/>
              <a:pathLst>
                <a:path w="44705" h="193676">
                  <a:moveTo>
                    <a:pt x="33782" y="47879"/>
                  </a:moveTo>
                  <a:cubicBezTo>
                    <a:pt x="44704" y="0"/>
                    <a:pt x="0" y="193675"/>
                    <a:pt x="33782" y="47879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t="-1636000" r="-13555000" b="-1475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PA-任意多边形 5"/>
            <p:cNvSpPr/>
            <p:nvPr>
              <p:custDataLst>
                <p:tags r:id="rId7"/>
              </p:custDataLst>
            </p:nvPr>
          </p:nvSpPr>
          <p:spPr>
            <a:xfrm>
              <a:off x="3305" y="9854"/>
              <a:ext cx="187" cy="187"/>
            </a:xfrm>
            <a:custGeom>
              <a:avLst/>
              <a:gdLst/>
              <a:ahLst/>
              <a:cxnLst/>
              <a:rect l="0" t="0" r="0" b="0"/>
              <a:pathLst>
                <a:path w="126874" h="126338">
                  <a:moveTo>
                    <a:pt x="109474" y="103632"/>
                  </a:moveTo>
                  <a:cubicBezTo>
                    <a:pt x="85190" y="120325"/>
                    <a:pt x="55126" y="126337"/>
                    <a:pt x="26289" y="120269"/>
                  </a:cubicBezTo>
                  <a:cubicBezTo>
                    <a:pt x="0" y="33274"/>
                    <a:pt x="126873" y="0"/>
                    <a:pt x="109474" y="103632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75000" t="-3154000" r="-4048000" b="-1673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PA-任意多边形 6"/>
            <p:cNvSpPr/>
            <p:nvPr>
              <p:custDataLst>
                <p:tags r:id="rId8"/>
              </p:custDataLst>
            </p:nvPr>
          </p:nvSpPr>
          <p:spPr>
            <a:xfrm>
              <a:off x="10033" y="9302"/>
              <a:ext cx="128" cy="147"/>
            </a:xfrm>
            <a:custGeom>
              <a:avLst/>
              <a:gdLst/>
              <a:ahLst/>
              <a:cxnLst/>
              <a:rect l="0" t="0" r="0" b="0"/>
              <a:pathLst>
                <a:path w="86488" h="99315">
                  <a:moveTo>
                    <a:pt x="37084" y="0"/>
                  </a:moveTo>
                  <a:cubicBezTo>
                    <a:pt x="86487" y="1397"/>
                    <a:pt x="81534" y="99314"/>
                    <a:pt x="20320" y="83185"/>
                  </a:cubicBezTo>
                  <a:cubicBezTo>
                    <a:pt x="22479" y="53340"/>
                    <a:pt x="0" y="48133"/>
                    <a:pt x="3683" y="16637"/>
                  </a:cubicBezTo>
                  <a:cubicBezTo>
                    <a:pt x="22987" y="19304"/>
                    <a:pt x="33274" y="12954"/>
                    <a:pt x="37084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239000" t="-3627000" r="-717000" b="-252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PA-任意多边形 7"/>
            <p:cNvSpPr/>
            <p:nvPr>
              <p:custDataLst>
                <p:tags r:id="rId9"/>
              </p:custDataLst>
            </p:nvPr>
          </p:nvSpPr>
          <p:spPr>
            <a:xfrm>
              <a:off x="2841" y="10342"/>
              <a:ext cx="133" cy="140"/>
            </a:xfrm>
            <a:custGeom>
              <a:avLst/>
              <a:gdLst/>
              <a:ahLst/>
              <a:cxnLst/>
              <a:rect l="0" t="0" r="0" b="0"/>
              <a:pathLst>
                <a:path w="90298" h="95124">
                  <a:moveTo>
                    <a:pt x="23749" y="7112"/>
                  </a:moveTo>
                  <a:cubicBezTo>
                    <a:pt x="58547" y="0"/>
                    <a:pt x="67691" y="18415"/>
                    <a:pt x="90297" y="23622"/>
                  </a:cubicBezTo>
                  <a:cubicBezTo>
                    <a:pt x="80010" y="38481"/>
                    <a:pt x="70104" y="53467"/>
                    <a:pt x="90297" y="57023"/>
                  </a:cubicBezTo>
                  <a:cubicBezTo>
                    <a:pt x="64897" y="95123"/>
                    <a:pt x="49657" y="82423"/>
                    <a:pt x="7112" y="73660"/>
                  </a:cubicBezTo>
                  <a:cubicBezTo>
                    <a:pt x="0" y="38862"/>
                    <a:pt x="18415" y="29591"/>
                    <a:pt x="23749" y="7112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01000" t="-4547000" r="-6082000" b="-1913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PA-任意多边形 8"/>
            <p:cNvSpPr/>
            <p:nvPr>
              <p:custDataLst>
                <p:tags r:id="rId10"/>
              </p:custDataLst>
            </p:nvPr>
          </p:nvSpPr>
          <p:spPr>
            <a:xfrm>
              <a:off x="2041" y="8873"/>
              <a:ext cx="370" cy="367"/>
            </a:xfrm>
            <a:custGeom>
              <a:avLst/>
              <a:gdLst/>
              <a:ahLst/>
              <a:cxnLst/>
              <a:rect l="0" t="0" r="0" b="0"/>
              <a:pathLst>
                <a:path w="250318" h="248286">
                  <a:moveTo>
                    <a:pt x="99822" y="248285"/>
                  </a:moveTo>
                  <a:cubicBezTo>
                    <a:pt x="38862" y="248285"/>
                    <a:pt x="36322" y="189992"/>
                    <a:pt x="0" y="165100"/>
                  </a:cubicBezTo>
                  <a:cubicBezTo>
                    <a:pt x="57023" y="0"/>
                    <a:pt x="250317" y="168656"/>
                    <a:pt x="99822" y="248285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t="-1336000" r="-2345000" b="-1068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PA-任意多边形 9"/>
            <p:cNvSpPr/>
            <p:nvPr>
              <p:custDataLst>
                <p:tags r:id="rId11"/>
              </p:custDataLst>
            </p:nvPr>
          </p:nvSpPr>
          <p:spPr>
            <a:xfrm>
              <a:off x="4123" y="5936"/>
              <a:ext cx="121" cy="79"/>
            </a:xfrm>
            <a:custGeom>
              <a:avLst/>
              <a:gdLst/>
              <a:ahLst/>
              <a:cxnLst/>
              <a:rect l="0" t="0" r="0" b="0"/>
              <a:pathLst>
                <a:path w="81916" h="53722">
                  <a:moveTo>
                    <a:pt x="25400" y="4826"/>
                  </a:moveTo>
                  <a:cubicBezTo>
                    <a:pt x="0" y="45720"/>
                    <a:pt x="81915" y="53721"/>
                    <a:pt x="75311" y="21463"/>
                  </a:cubicBezTo>
                  <a:cubicBezTo>
                    <a:pt x="53340" y="20574"/>
                    <a:pt x="51562" y="0"/>
                    <a:pt x="25400" y="482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718000" t="-2486000" r="-5638000" b="-903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PA-任意多边形 10"/>
            <p:cNvSpPr/>
            <p:nvPr>
              <p:custDataLst>
                <p:tags r:id="rId12"/>
              </p:custDataLst>
            </p:nvPr>
          </p:nvSpPr>
          <p:spPr>
            <a:xfrm>
              <a:off x="9459" y="5411"/>
              <a:ext cx="169" cy="156"/>
            </a:xfrm>
            <a:custGeom>
              <a:avLst/>
              <a:gdLst/>
              <a:ahLst/>
              <a:cxnLst/>
              <a:rect l="0" t="0" r="0" b="0"/>
              <a:pathLst>
                <a:path w="113793" h="105850">
                  <a:moveTo>
                    <a:pt x="47625" y="0"/>
                  </a:moveTo>
                  <a:cubicBezTo>
                    <a:pt x="40640" y="31877"/>
                    <a:pt x="0" y="30226"/>
                    <a:pt x="14351" y="83312"/>
                  </a:cubicBezTo>
                  <a:cubicBezTo>
                    <a:pt x="38559" y="99846"/>
                    <a:pt x="68440" y="105849"/>
                    <a:pt x="97155" y="99949"/>
                  </a:cubicBezTo>
                  <a:cubicBezTo>
                    <a:pt x="100965" y="87249"/>
                    <a:pt x="97155" y="67183"/>
                    <a:pt x="113792" y="66675"/>
                  </a:cubicBezTo>
                  <a:cubicBezTo>
                    <a:pt x="111125" y="3048"/>
                    <a:pt x="111125" y="3048"/>
                    <a:pt x="47625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4403000" t="-921000" r="-862000" b="-4854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PA-任意多边形 11"/>
            <p:cNvSpPr/>
            <p:nvPr>
              <p:custDataLst>
                <p:tags r:id="rId13"/>
              </p:custDataLst>
            </p:nvPr>
          </p:nvSpPr>
          <p:spPr>
            <a:xfrm>
              <a:off x="5231" y="5599"/>
              <a:ext cx="233" cy="213"/>
            </a:xfrm>
            <a:custGeom>
              <a:avLst/>
              <a:gdLst/>
              <a:ahLst/>
              <a:cxnLst/>
              <a:rect l="0" t="0" r="0" b="0"/>
              <a:pathLst>
                <a:path w="157989" h="144527">
                  <a:moveTo>
                    <a:pt x="150749" y="58420"/>
                  </a:moveTo>
                  <a:cubicBezTo>
                    <a:pt x="141732" y="0"/>
                    <a:pt x="54102" y="31877"/>
                    <a:pt x="17526" y="41910"/>
                  </a:cubicBezTo>
                  <a:cubicBezTo>
                    <a:pt x="0" y="114808"/>
                    <a:pt x="157988" y="144526"/>
                    <a:pt x="150749" y="5842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369000" t="-764000" r="-2410000" b="-3447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3116" y="6716"/>
              <a:ext cx="641" cy="1204"/>
            </a:xfrm>
            <a:custGeom>
              <a:avLst/>
              <a:gdLst/>
              <a:ahLst/>
              <a:cxnLst/>
              <a:rect l="0" t="0" r="0" b="0"/>
              <a:pathLst>
                <a:path w="434371" h="814960">
                  <a:moveTo>
                    <a:pt x="393827" y="540766"/>
                  </a:moveTo>
                  <a:cubicBezTo>
                    <a:pt x="428367" y="474018"/>
                    <a:pt x="434370" y="396118"/>
                    <a:pt x="410464" y="324866"/>
                  </a:cubicBezTo>
                  <a:cubicBezTo>
                    <a:pt x="14859" y="0"/>
                    <a:pt x="0" y="814959"/>
                    <a:pt x="393827" y="54076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68000" t="-228000" r="-1142000" b="-43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PA-任意多边形 13"/>
            <p:cNvSpPr/>
            <p:nvPr>
              <p:custDataLst>
                <p:tags r:id="rId15"/>
              </p:custDataLst>
            </p:nvPr>
          </p:nvSpPr>
          <p:spPr>
            <a:xfrm>
              <a:off x="4834" y="9499"/>
              <a:ext cx="233" cy="116"/>
            </a:xfrm>
            <a:custGeom>
              <a:avLst/>
              <a:gdLst/>
              <a:ahLst/>
              <a:cxnLst/>
              <a:rect l="0" t="0" r="0" b="0"/>
              <a:pathLst>
                <a:path w="157608" h="78487">
                  <a:moveTo>
                    <a:pt x="60198" y="0"/>
                  </a:moveTo>
                  <a:cubicBezTo>
                    <a:pt x="0" y="78486"/>
                    <a:pt x="157607" y="22098"/>
                    <a:pt x="60198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199000" t="-4764000" r="-2581000" b="-305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PA-任意多边形 14"/>
            <p:cNvSpPr/>
            <p:nvPr>
              <p:custDataLst>
                <p:tags r:id="rId16"/>
              </p:custDataLst>
            </p:nvPr>
          </p:nvSpPr>
          <p:spPr>
            <a:xfrm>
              <a:off x="4746" y="10185"/>
              <a:ext cx="148" cy="131"/>
            </a:xfrm>
            <a:custGeom>
              <a:avLst/>
              <a:gdLst/>
              <a:ahLst/>
              <a:cxnLst/>
              <a:rect l="0" t="0" r="0" b="0"/>
              <a:pathLst>
                <a:path w="99823" h="88266">
                  <a:moveTo>
                    <a:pt x="0" y="46736"/>
                  </a:moveTo>
                  <a:cubicBezTo>
                    <a:pt x="42926" y="76708"/>
                    <a:pt x="80010" y="88265"/>
                    <a:pt x="99822" y="30099"/>
                  </a:cubicBezTo>
                  <a:cubicBezTo>
                    <a:pt x="43561" y="31115"/>
                    <a:pt x="28829" y="0"/>
                    <a:pt x="0" y="4673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830000" t="-4755000" r="-4183000" b="-2179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PA_ImportSvg_636772743967942848"/>
            <p:cNvSpPr/>
            <p:nvPr>
              <p:custDataLst>
                <p:tags r:id="rId17"/>
              </p:custDataLst>
            </p:nvPr>
          </p:nvSpPr>
          <p:spPr>
            <a:xfrm>
              <a:off x="4392" y="5915"/>
              <a:ext cx="5023" cy="6547"/>
            </a:xfrm>
            <a:custGeom>
              <a:avLst/>
              <a:gdLst/>
              <a:ahLst/>
              <a:cxnLst/>
              <a:rect l="l" t="t" r="r" b="b"/>
              <a:pathLst>
                <a:path w="3399788" h="4431158">
                  <a:moveTo>
                    <a:pt x="3133345" y="1181862"/>
                  </a:moveTo>
                  <a:cubicBezTo>
                    <a:pt x="2978659" y="1111885"/>
                    <a:pt x="2946909" y="945769"/>
                    <a:pt x="3066797" y="832231"/>
                  </a:cubicBezTo>
                  <a:cubicBezTo>
                    <a:pt x="2980945" y="815848"/>
                    <a:pt x="2952497" y="741426"/>
                    <a:pt x="2928113" y="663956"/>
                  </a:cubicBezTo>
                  <a:cubicBezTo>
                    <a:pt x="2936026" y="675314"/>
                    <a:pt x="2945375" y="685602"/>
                    <a:pt x="2955926" y="694563"/>
                  </a:cubicBezTo>
                  <a:cubicBezTo>
                    <a:pt x="3063622" y="702437"/>
                    <a:pt x="3123185" y="662051"/>
                    <a:pt x="3105786" y="544703"/>
                  </a:cubicBezTo>
                  <a:cubicBezTo>
                    <a:pt x="3052954" y="450723"/>
                    <a:pt x="2910460" y="516636"/>
                    <a:pt x="2909698" y="607441"/>
                  </a:cubicBezTo>
                  <a:cubicBezTo>
                    <a:pt x="2906650" y="599059"/>
                    <a:pt x="2903602" y="590677"/>
                    <a:pt x="2900300" y="582041"/>
                  </a:cubicBezTo>
                  <a:cubicBezTo>
                    <a:pt x="2762251" y="548005"/>
                    <a:pt x="2620900" y="517652"/>
                    <a:pt x="2600707" y="366141"/>
                  </a:cubicBezTo>
                  <a:cubicBezTo>
                    <a:pt x="2479930" y="342011"/>
                    <a:pt x="2323720" y="285115"/>
                    <a:pt x="2400809" y="116459"/>
                  </a:cubicBezTo>
                  <a:cubicBezTo>
                    <a:pt x="2339341" y="121412"/>
                    <a:pt x="2340992" y="189738"/>
                    <a:pt x="2251203" y="166497"/>
                  </a:cubicBezTo>
                  <a:cubicBezTo>
                    <a:pt x="2193545" y="146558"/>
                    <a:pt x="2180845" y="81280"/>
                    <a:pt x="2168145" y="16637"/>
                  </a:cubicBezTo>
                  <a:cubicBezTo>
                    <a:pt x="2114297" y="26289"/>
                    <a:pt x="2090675" y="5334"/>
                    <a:pt x="2051686" y="0"/>
                  </a:cubicBezTo>
                  <a:cubicBezTo>
                    <a:pt x="1899286" y="136271"/>
                    <a:pt x="1565022" y="13970"/>
                    <a:pt x="1419099" y="16637"/>
                  </a:cubicBezTo>
                  <a:cubicBezTo>
                    <a:pt x="1281939" y="75057"/>
                    <a:pt x="926593" y="263525"/>
                    <a:pt x="736601" y="283337"/>
                  </a:cubicBezTo>
                  <a:cubicBezTo>
                    <a:pt x="748666" y="334137"/>
                    <a:pt x="719583" y="343916"/>
                    <a:pt x="719964" y="383159"/>
                  </a:cubicBezTo>
                  <a:cubicBezTo>
                    <a:pt x="517653" y="455041"/>
                    <a:pt x="421387" y="656463"/>
                    <a:pt x="253874" y="716153"/>
                  </a:cubicBezTo>
                  <a:cubicBezTo>
                    <a:pt x="297689" y="886968"/>
                    <a:pt x="230887" y="920877"/>
                    <a:pt x="137415" y="999109"/>
                  </a:cubicBezTo>
                  <a:cubicBezTo>
                    <a:pt x="155195" y="1266698"/>
                    <a:pt x="1" y="1361186"/>
                    <a:pt x="37339" y="1648333"/>
                  </a:cubicBezTo>
                  <a:cubicBezTo>
                    <a:pt x="39625" y="1650873"/>
                    <a:pt x="41530" y="1653413"/>
                    <a:pt x="43689" y="1655953"/>
                  </a:cubicBezTo>
                  <a:cubicBezTo>
                    <a:pt x="43689" y="1675257"/>
                    <a:pt x="41530" y="1694053"/>
                    <a:pt x="51690" y="1708912"/>
                  </a:cubicBezTo>
                  <a:cubicBezTo>
                    <a:pt x="50420" y="1766062"/>
                    <a:pt x="49658" y="1837309"/>
                    <a:pt x="53849" y="1912112"/>
                  </a:cubicBezTo>
                  <a:cubicBezTo>
                    <a:pt x="57532" y="1980565"/>
                    <a:pt x="57913" y="2048256"/>
                    <a:pt x="57913" y="2105152"/>
                  </a:cubicBezTo>
                  <a:cubicBezTo>
                    <a:pt x="48261" y="2124075"/>
                    <a:pt x="57913" y="2135251"/>
                    <a:pt x="57913" y="2155063"/>
                  </a:cubicBezTo>
                  <a:cubicBezTo>
                    <a:pt x="57913" y="2170430"/>
                    <a:pt x="52452" y="2185924"/>
                    <a:pt x="51690" y="2200656"/>
                  </a:cubicBezTo>
                  <a:cubicBezTo>
                    <a:pt x="50420" y="2228342"/>
                    <a:pt x="49023" y="2256028"/>
                    <a:pt x="49658" y="2281682"/>
                  </a:cubicBezTo>
                  <a:cubicBezTo>
                    <a:pt x="51309" y="2351659"/>
                    <a:pt x="46864" y="2418461"/>
                    <a:pt x="43435" y="2480945"/>
                  </a:cubicBezTo>
                  <a:cubicBezTo>
                    <a:pt x="51817" y="2492121"/>
                    <a:pt x="41276" y="2515489"/>
                    <a:pt x="49658" y="2528824"/>
                  </a:cubicBezTo>
                  <a:cubicBezTo>
                    <a:pt x="40387" y="2537333"/>
                    <a:pt x="44451" y="2545461"/>
                    <a:pt x="49658" y="2555748"/>
                  </a:cubicBezTo>
                  <a:cubicBezTo>
                    <a:pt x="51817" y="2583561"/>
                    <a:pt x="39117" y="2619248"/>
                    <a:pt x="53849" y="2640838"/>
                  </a:cubicBezTo>
                  <a:cubicBezTo>
                    <a:pt x="39371" y="2656459"/>
                    <a:pt x="48769" y="2676398"/>
                    <a:pt x="39244" y="2696972"/>
                  </a:cubicBezTo>
                  <a:cubicBezTo>
                    <a:pt x="53722" y="2719832"/>
                    <a:pt x="39244" y="2765171"/>
                    <a:pt x="37212" y="2794508"/>
                  </a:cubicBezTo>
                  <a:cubicBezTo>
                    <a:pt x="37212" y="2801874"/>
                    <a:pt x="44197" y="2801366"/>
                    <a:pt x="45467" y="2807208"/>
                  </a:cubicBezTo>
                  <a:cubicBezTo>
                    <a:pt x="29719" y="2858008"/>
                    <a:pt x="39625" y="2934208"/>
                    <a:pt x="49658" y="2983738"/>
                  </a:cubicBezTo>
                  <a:cubicBezTo>
                    <a:pt x="43435" y="2998978"/>
                    <a:pt x="49658" y="3033268"/>
                    <a:pt x="36958" y="3048127"/>
                  </a:cubicBezTo>
                  <a:cubicBezTo>
                    <a:pt x="40895" y="3118993"/>
                    <a:pt x="5589" y="3209544"/>
                    <a:pt x="43181" y="3278505"/>
                  </a:cubicBezTo>
                  <a:cubicBezTo>
                    <a:pt x="27179" y="3295523"/>
                    <a:pt x="36450" y="3322447"/>
                    <a:pt x="28576" y="3340862"/>
                  </a:cubicBezTo>
                  <a:cubicBezTo>
                    <a:pt x="39244" y="3372231"/>
                    <a:pt x="41276" y="3398901"/>
                    <a:pt x="59818" y="3421761"/>
                  </a:cubicBezTo>
                  <a:cubicBezTo>
                    <a:pt x="74042" y="3427476"/>
                    <a:pt x="80900" y="3435858"/>
                    <a:pt x="94997" y="3438398"/>
                  </a:cubicBezTo>
                  <a:cubicBezTo>
                    <a:pt x="151004" y="3448304"/>
                    <a:pt x="186564" y="3395218"/>
                    <a:pt x="205106" y="3355340"/>
                  </a:cubicBezTo>
                  <a:cubicBezTo>
                    <a:pt x="208339" y="3317135"/>
                    <a:pt x="206244" y="3278667"/>
                    <a:pt x="198883" y="3241040"/>
                  </a:cubicBezTo>
                  <a:cubicBezTo>
                    <a:pt x="180849" y="3212718"/>
                    <a:pt x="185421" y="3168904"/>
                    <a:pt x="182246" y="3133090"/>
                  </a:cubicBezTo>
                  <a:cubicBezTo>
                    <a:pt x="181484" y="3124073"/>
                    <a:pt x="176023" y="3116326"/>
                    <a:pt x="176023" y="3107690"/>
                  </a:cubicBezTo>
                  <a:cubicBezTo>
                    <a:pt x="176023" y="3093085"/>
                    <a:pt x="187199" y="3081020"/>
                    <a:pt x="188723" y="3066161"/>
                  </a:cubicBezTo>
                  <a:cubicBezTo>
                    <a:pt x="176023" y="3012186"/>
                    <a:pt x="182627" y="2954655"/>
                    <a:pt x="184532" y="2910459"/>
                  </a:cubicBezTo>
                  <a:cubicBezTo>
                    <a:pt x="186818" y="2861310"/>
                    <a:pt x="176023" y="2813304"/>
                    <a:pt x="180468" y="2765043"/>
                  </a:cubicBezTo>
                  <a:cubicBezTo>
                    <a:pt x="186056" y="2702686"/>
                    <a:pt x="173483" y="2646806"/>
                    <a:pt x="172086" y="2590672"/>
                  </a:cubicBezTo>
                  <a:cubicBezTo>
                    <a:pt x="170308" y="2584068"/>
                    <a:pt x="177547" y="2586354"/>
                    <a:pt x="178436" y="2582417"/>
                  </a:cubicBezTo>
                  <a:cubicBezTo>
                    <a:pt x="165736" y="2571877"/>
                    <a:pt x="176531" y="2557017"/>
                    <a:pt x="176277" y="2542921"/>
                  </a:cubicBezTo>
                  <a:cubicBezTo>
                    <a:pt x="176277" y="2513456"/>
                    <a:pt x="164466" y="2479421"/>
                    <a:pt x="174245" y="2443226"/>
                  </a:cubicBezTo>
                  <a:cubicBezTo>
                    <a:pt x="172213" y="2437637"/>
                    <a:pt x="169673" y="2432558"/>
                    <a:pt x="168022" y="2426589"/>
                  </a:cubicBezTo>
                  <a:cubicBezTo>
                    <a:pt x="173864" y="2411095"/>
                    <a:pt x="166370" y="2379090"/>
                    <a:pt x="165863" y="2356103"/>
                  </a:cubicBezTo>
                  <a:cubicBezTo>
                    <a:pt x="165101" y="2312034"/>
                    <a:pt x="175769" y="2276728"/>
                    <a:pt x="165863" y="2241803"/>
                  </a:cubicBezTo>
                  <a:cubicBezTo>
                    <a:pt x="168022" y="2239771"/>
                    <a:pt x="170181" y="2237739"/>
                    <a:pt x="172086" y="2235580"/>
                  </a:cubicBezTo>
                  <a:cubicBezTo>
                    <a:pt x="154814" y="2220086"/>
                    <a:pt x="172086" y="2188590"/>
                    <a:pt x="172086" y="2171318"/>
                  </a:cubicBezTo>
                  <a:cubicBezTo>
                    <a:pt x="172086" y="2154046"/>
                    <a:pt x="164847" y="2139823"/>
                    <a:pt x="163831" y="2121408"/>
                  </a:cubicBezTo>
                  <a:cubicBezTo>
                    <a:pt x="162180" y="2092833"/>
                    <a:pt x="163196" y="2061464"/>
                    <a:pt x="159640" y="2032508"/>
                  </a:cubicBezTo>
                  <a:cubicBezTo>
                    <a:pt x="159640" y="2031111"/>
                    <a:pt x="159640" y="2029587"/>
                    <a:pt x="159640" y="2028190"/>
                  </a:cubicBezTo>
                  <a:cubicBezTo>
                    <a:pt x="179198" y="2086991"/>
                    <a:pt x="210440" y="2136267"/>
                    <a:pt x="271146" y="2164080"/>
                  </a:cubicBezTo>
                  <a:cubicBezTo>
                    <a:pt x="295149" y="2234437"/>
                    <a:pt x="353315" y="2270633"/>
                    <a:pt x="354331" y="2363851"/>
                  </a:cubicBezTo>
                  <a:cubicBezTo>
                    <a:pt x="368174" y="2371217"/>
                    <a:pt x="381255" y="2379090"/>
                    <a:pt x="394082" y="2387346"/>
                  </a:cubicBezTo>
                  <a:cubicBezTo>
                    <a:pt x="395225" y="2430780"/>
                    <a:pt x="395352" y="2472309"/>
                    <a:pt x="395352" y="2509392"/>
                  </a:cubicBezTo>
                  <a:cubicBezTo>
                    <a:pt x="385700" y="2528189"/>
                    <a:pt x="395352" y="2539364"/>
                    <a:pt x="395352" y="2559177"/>
                  </a:cubicBezTo>
                  <a:cubicBezTo>
                    <a:pt x="395352" y="2574543"/>
                    <a:pt x="389891" y="2590037"/>
                    <a:pt x="389129" y="2604897"/>
                  </a:cubicBezTo>
                  <a:cubicBezTo>
                    <a:pt x="387859" y="2632583"/>
                    <a:pt x="386462" y="2660142"/>
                    <a:pt x="387097" y="2685796"/>
                  </a:cubicBezTo>
                  <a:cubicBezTo>
                    <a:pt x="388748" y="2755899"/>
                    <a:pt x="384303" y="2822702"/>
                    <a:pt x="380874" y="2885186"/>
                  </a:cubicBezTo>
                  <a:cubicBezTo>
                    <a:pt x="389256" y="2896362"/>
                    <a:pt x="378715" y="2919730"/>
                    <a:pt x="387097" y="2932938"/>
                  </a:cubicBezTo>
                  <a:cubicBezTo>
                    <a:pt x="377826" y="2941447"/>
                    <a:pt x="381890" y="2949575"/>
                    <a:pt x="387097" y="2959989"/>
                  </a:cubicBezTo>
                  <a:cubicBezTo>
                    <a:pt x="389256" y="2987675"/>
                    <a:pt x="376556" y="3023489"/>
                    <a:pt x="391288" y="3045079"/>
                  </a:cubicBezTo>
                  <a:cubicBezTo>
                    <a:pt x="376810" y="3060700"/>
                    <a:pt x="386208" y="3080639"/>
                    <a:pt x="376683" y="3101086"/>
                  </a:cubicBezTo>
                  <a:cubicBezTo>
                    <a:pt x="391161" y="3124073"/>
                    <a:pt x="376683" y="3169285"/>
                    <a:pt x="374651" y="3198749"/>
                  </a:cubicBezTo>
                  <a:cubicBezTo>
                    <a:pt x="374651" y="3205988"/>
                    <a:pt x="381636" y="3205480"/>
                    <a:pt x="382906" y="3211449"/>
                  </a:cubicBezTo>
                  <a:cubicBezTo>
                    <a:pt x="367158" y="3262249"/>
                    <a:pt x="377064" y="3338449"/>
                    <a:pt x="387097" y="3387852"/>
                  </a:cubicBezTo>
                  <a:cubicBezTo>
                    <a:pt x="380874" y="3403219"/>
                    <a:pt x="387097" y="3437382"/>
                    <a:pt x="374397" y="3452241"/>
                  </a:cubicBezTo>
                  <a:cubicBezTo>
                    <a:pt x="378334" y="3523234"/>
                    <a:pt x="343028" y="3613658"/>
                    <a:pt x="380620" y="3682746"/>
                  </a:cubicBezTo>
                  <a:cubicBezTo>
                    <a:pt x="364618" y="3699764"/>
                    <a:pt x="373889" y="3726562"/>
                    <a:pt x="366015" y="3744976"/>
                  </a:cubicBezTo>
                  <a:cubicBezTo>
                    <a:pt x="376683" y="3776345"/>
                    <a:pt x="378715" y="3803015"/>
                    <a:pt x="397257" y="3826002"/>
                  </a:cubicBezTo>
                  <a:cubicBezTo>
                    <a:pt x="411481" y="3831590"/>
                    <a:pt x="418339" y="3840099"/>
                    <a:pt x="432436" y="3842639"/>
                  </a:cubicBezTo>
                  <a:cubicBezTo>
                    <a:pt x="488570" y="3852418"/>
                    <a:pt x="524003" y="3799332"/>
                    <a:pt x="542545" y="3759581"/>
                  </a:cubicBezTo>
                  <a:cubicBezTo>
                    <a:pt x="545767" y="3721377"/>
                    <a:pt x="543672" y="3682910"/>
                    <a:pt x="536322" y="3645281"/>
                  </a:cubicBezTo>
                  <a:cubicBezTo>
                    <a:pt x="518288" y="3616960"/>
                    <a:pt x="522860" y="3573145"/>
                    <a:pt x="519685" y="3537331"/>
                  </a:cubicBezTo>
                  <a:cubicBezTo>
                    <a:pt x="518923" y="3528314"/>
                    <a:pt x="513462" y="3520567"/>
                    <a:pt x="513462" y="3511931"/>
                  </a:cubicBezTo>
                  <a:cubicBezTo>
                    <a:pt x="513462" y="3497326"/>
                    <a:pt x="524638" y="3485388"/>
                    <a:pt x="526162" y="3470402"/>
                  </a:cubicBezTo>
                  <a:cubicBezTo>
                    <a:pt x="513462" y="3416554"/>
                    <a:pt x="520066" y="3358896"/>
                    <a:pt x="521971" y="3314700"/>
                  </a:cubicBezTo>
                  <a:cubicBezTo>
                    <a:pt x="524130" y="3265678"/>
                    <a:pt x="513462" y="3217672"/>
                    <a:pt x="517907" y="3169412"/>
                  </a:cubicBezTo>
                  <a:cubicBezTo>
                    <a:pt x="523495" y="3107055"/>
                    <a:pt x="510922" y="3051175"/>
                    <a:pt x="509525" y="2994914"/>
                  </a:cubicBezTo>
                  <a:cubicBezTo>
                    <a:pt x="507747" y="2988310"/>
                    <a:pt x="514986" y="2990596"/>
                    <a:pt x="515875" y="2986659"/>
                  </a:cubicBezTo>
                  <a:cubicBezTo>
                    <a:pt x="503175" y="2976119"/>
                    <a:pt x="513970" y="2961259"/>
                    <a:pt x="513716" y="2947163"/>
                  </a:cubicBezTo>
                  <a:cubicBezTo>
                    <a:pt x="513081" y="2917698"/>
                    <a:pt x="501905" y="2883663"/>
                    <a:pt x="511684" y="2847595"/>
                  </a:cubicBezTo>
                  <a:cubicBezTo>
                    <a:pt x="509652" y="2842007"/>
                    <a:pt x="507112" y="2836927"/>
                    <a:pt x="505461" y="2830958"/>
                  </a:cubicBezTo>
                  <a:cubicBezTo>
                    <a:pt x="511303" y="2815337"/>
                    <a:pt x="503810" y="2783333"/>
                    <a:pt x="503302" y="2760346"/>
                  </a:cubicBezTo>
                  <a:cubicBezTo>
                    <a:pt x="502540" y="2716277"/>
                    <a:pt x="513208" y="2680971"/>
                    <a:pt x="503302" y="2646046"/>
                  </a:cubicBezTo>
                  <a:cubicBezTo>
                    <a:pt x="505461" y="2644014"/>
                    <a:pt x="507620" y="2641855"/>
                    <a:pt x="509525" y="2639823"/>
                  </a:cubicBezTo>
                  <a:cubicBezTo>
                    <a:pt x="492253" y="2624202"/>
                    <a:pt x="509525" y="2592706"/>
                    <a:pt x="509525" y="2575434"/>
                  </a:cubicBezTo>
                  <a:cubicBezTo>
                    <a:pt x="509525" y="2558162"/>
                    <a:pt x="502286" y="2544065"/>
                    <a:pt x="501270" y="2525523"/>
                  </a:cubicBezTo>
                  <a:cubicBezTo>
                    <a:pt x="500253" y="2506981"/>
                    <a:pt x="500127" y="2487423"/>
                    <a:pt x="499365" y="2468373"/>
                  </a:cubicBezTo>
                  <a:cubicBezTo>
                    <a:pt x="564770" y="2525777"/>
                    <a:pt x="626365" y="2586991"/>
                    <a:pt x="704597" y="2631568"/>
                  </a:cubicBezTo>
                  <a:cubicBezTo>
                    <a:pt x="704597" y="2653158"/>
                    <a:pt x="701041" y="2675129"/>
                    <a:pt x="712471" y="2691766"/>
                  </a:cubicBezTo>
                  <a:cubicBezTo>
                    <a:pt x="711201" y="2748916"/>
                    <a:pt x="710439" y="2820163"/>
                    <a:pt x="714503" y="2894966"/>
                  </a:cubicBezTo>
                  <a:cubicBezTo>
                    <a:pt x="718313" y="2963292"/>
                    <a:pt x="718694" y="3031110"/>
                    <a:pt x="718694" y="3088006"/>
                  </a:cubicBezTo>
                  <a:cubicBezTo>
                    <a:pt x="709042" y="3106929"/>
                    <a:pt x="718694" y="3117978"/>
                    <a:pt x="718694" y="3137917"/>
                  </a:cubicBezTo>
                  <a:cubicBezTo>
                    <a:pt x="718694" y="3153284"/>
                    <a:pt x="713233" y="3168778"/>
                    <a:pt x="712471" y="3183510"/>
                  </a:cubicBezTo>
                  <a:cubicBezTo>
                    <a:pt x="711201" y="3211196"/>
                    <a:pt x="709804" y="3238882"/>
                    <a:pt x="710439" y="3264536"/>
                  </a:cubicBezTo>
                  <a:cubicBezTo>
                    <a:pt x="712090" y="3334513"/>
                    <a:pt x="707645" y="3401315"/>
                    <a:pt x="704216" y="3463799"/>
                  </a:cubicBezTo>
                  <a:cubicBezTo>
                    <a:pt x="712598" y="3474975"/>
                    <a:pt x="702057" y="3498343"/>
                    <a:pt x="710439" y="3511551"/>
                  </a:cubicBezTo>
                  <a:cubicBezTo>
                    <a:pt x="701168" y="3520187"/>
                    <a:pt x="705232" y="3528315"/>
                    <a:pt x="710439" y="3538602"/>
                  </a:cubicBezTo>
                  <a:cubicBezTo>
                    <a:pt x="712598" y="3566415"/>
                    <a:pt x="699898" y="3602102"/>
                    <a:pt x="714503" y="3623692"/>
                  </a:cubicBezTo>
                  <a:cubicBezTo>
                    <a:pt x="700152" y="3639313"/>
                    <a:pt x="709550" y="3659252"/>
                    <a:pt x="700025" y="3679826"/>
                  </a:cubicBezTo>
                  <a:cubicBezTo>
                    <a:pt x="714503" y="3702686"/>
                    <a:pt x="700025" y="3748025"/>
                    <a:pt x="697993" y="3777362"/>
                  </a:cubicBezTo>
                  <a:cubicBezTo>
                    <a:pt x="697993" y="3784601"/>
                    <a:pt x="704978" y="3784220"/>
                    <a:pt x="706248" y="3790062"/>
                  </a:cubicBezTo>
                  <a:cubicBezTo>
                    <a:pt x="690500" y="3840862"/>
                    <a:pt x="700406" y="3917062"/>
                    <a:pt x="710439" y="3966592"/>
                  </a:cubicBezTo>
                  <a:cubicBezTo>
                    <a:pt x="704216" y="3981832"/>
                    <a:pt x="710439" y="4016122"/>
                    <a:pt x="697739" y="4030981"/>
                  </a:cubicBezTo>
                  <a:cubicBezTo>
                    <a:pt x="701676" y="4101847"/>
                    <a:pt x="666370" y="4192398"/>
                    <a:pt x="703962" y="4261359"/>
                  </a:cubicBezTo>
                  <a:cubicBezTo>
                    <a:pt x="687960" y="4278377"/>
                    <a:pt x="697104" y="4305301"/>
                    <a:pt x="689357" y="4323717"/>
                  </a:cubicBezTo>
                  <a:cubicBezTo>
                    <a:pt x="700025" y="4355086"/>
                    <a:pt x="702057" y="4381756"/>
                    <a:pt x="720472" y="4404615"/>
                  </a:cubicBezTo>
                  <a:cubicBezTo>
                    <a:pt x="734823" y="4410204"/>
                    <a:pt x="741681" y="4418712"/>
                    <a:pt x="755778" y="4421252"/>
                  </a:cubicBezTo>
                  <a:cubicBezTo>
                    <a:pt x="811785" y="4431158"/>
                    <a:pt x="847218" y="4378073"/>
                    <a:pt x="865887" y="4338194"/>
                  </a:cubicBezTo>
                  <a:cubicBezTo>
                    <a:pt x="869123" y="4299990"/>
                    <a:pt x="867029" y="4261521"/>
                    <a:pt x="859664" y="4223894"/>
                  </a:cubicBezTo>
                  <a:cubicBezTo>
                    <a:pt x="841630" y="4195573"/>
                    <a:pt x="846202" y="4151631"/>
                    <a:pt x="843027" y="4115944"/>
                  </a:cubicBezTo>
                  <a:cubicBezTo>
                    <a:pt x="842265" y="4106927"/>
                    <a:pt x="836804" y="4099054"/>
                    <a:pt x="836804" y="4090544"/>
                  </a:cubicBezTo>
                  <a:cubicBezTo>
                    <a:pt x="836804" y="4075812"/>
                    <a:pt x="847980" y="4063874"/>
                    <a:pt x="849504" y="4049015"/>
                  </a:cubicBezTo>
                  <a:cubicBezTo>
                    <a:pt x="836804" y="3995040"/>
                    <a:pt x="843408" y="3937382"/>
                    <a:pt x="845313" y="3893313"/>
                  </a:cubicBezTo>
                  <a:cubicBezTo>
                    <a:pt x="847472" y="3844164"/>
                    <a:pt x="836804" y="3796158"/>
                    <a:pt x="841249" y="3747898"/>
                  </a:cubicBezTo>
                  <a:cubicBezTo>
                    <a:pt x="846837" y="3685541"/>
                    <a:pt x="834264" y="3629661"/>
                    <a:pt x="832867" y="3573527"/>
                  </a:cubicBezTo>
                  <a:cubicBezTo>
                    <a:pt x="831089" y="3566796"/>
                    <a:pt x="838328" y="3569209"/>
                    <a:pt x="839090" y="3565145"/>
                  </a:cubicBezTo>
                  <a:cubicBezTo>
                    <a:pt x="826390" y="3554604"/>
                    <a:pt x="837312" y="3539745"/>
                    <a:pt x="837058" y="3525775"/>
                  </a:cubicBezTo>
                  <a:cubicBezTo>
                    <a:pt x="837058" y="3496311"/>
                    <a:pt x="825247" y="3462275"/>
                    <a:pt x="835026" y="3426080"/>
                  </a:cubicBezTo>
                  <a:cubicBezTo>
                    <a:pt x="832994" y="3420492"/>
                    <a:pt x="830454" y="3415412"/>
                    <a:pt x="828803" y="3409443"/>
                  </a:cubicBezTo>
                  <a:cubicBezTo>
                    <a:pt x="834645" y="3393949"/>
                    <a:pt x="827151" y="3361945"/>
                    <a:pt x="826644" y="3338831"/>
                  </a:cubicBezTo>
                  <a:cubicBezTo>
                    <a:pt x="825882" y="3294889"/>
                    <a:pt x="836550" y="3259583"/>
                    <a:pt x="826644" y="3224531"/>
                  </a:cubicBezTo>
                  <a:lnTo>
                    <a:pt x="832867" y="3218308"/>
                  </a:lnTo>
                  <a:cubicBezTo>
                    <a:pt x="815595" y="3202687"/>
                    <a:pt x="832867" y="3171318"/>
                    <a:pt x="832867" y="3153919"/>
                  </a:cubicBezTo>
                  <a:cubicBezTo>
                    <a:pt x="832867" y="3136520"/>
                    <a:pt x="825628" y="3122550"/>
                    <a:pt x="824612" y="3104135"/>
                  </a:cubicBezTo>
                  <a:cubicBezTo>
                    <a:pt x="822961" y="3075560"/>
                    <a:pt x="824612" y="3044064"/>
                    <a:pt x="820421" y="3015235"/>
                  </a:cubicBezTo>
                  <a:cubicBezTo>
                    <a:pt x="816125" y="2995461"/>
                    <a:pt x="814038" y="2975271"/>
                    <a:pt x="814198" y="2955037"/>
                  </a:cubicBezTo>
                  <a:cubicBezTo>
                    <a:pt x="817500" y="2922525"/>
                    <a:pt x="811912" y="2888997"/>
                    <a:pt x="818389" y="2859533"/>
                  </a:cubicBezTo>
                  <a:cubicBezTo>
                    <a:pt x="820167" y="2852802"/>
                    <a:pt x="811531" y="2856612"/>
                    <a:pt x="812166" y="2851151"/>
                  </a:cubicBezTo>
                  <a:cubicBezTo>
                    <a:pt x="823088" y="2840610"/>
                    <a:pt x="809245" y="2829307"/>
                    <a:pt x="818389" y="2815845"/>
                  </a:cubicBezTo>
                  <a:cubicBezTo>
                    <a:pt x="814325" y="2813051"/>
                    <a:pt x="815214" y="2805177"/>
                    <a:pt x="812166" y="2801367"/>
                  </a:cubicBezTo>
                  <a:cubicBezTo>
                    <a:pt x="812166" y="2792350"/>
                    <a:pt x="813436" y="2783714"/>
                    <a:pt x="814070" y="2775078"/>
                  </a:cubicBezTo>
                  <a:cubicBezTo>
                    <a:pt x="968629" y="2712848"/>
                    <a:pt x="1135634" y="2783968"/>
                    <a:pt x="1169670" y="2929129"/>
                  </a:cubicBezTo>
                  <a:cubicBezTo>
                    <a:pt x="1197845" y="2887451"/>
                    <a:pt x="1245650" y="2863404"/>
                    <a:pt x="1295909" y="2865629"/>
                  </a:cubicBezTo>
                  <a:cubicBezTo>
                    <a:pt x="1295909" y="2883663"/>
                    <a:pt x="1301242" y="2901697"/>
                    <a:pt x="1299973" y="2917191"/>
                  </a:cubicBezTo>
                  <a:cubicBezTo>
                    <a:pt x="1297433" y="2945639"/>
                    <a:pt x="1290067" y="2971801"/>
                    <a:pt x="1289559" y="2996185"/>
                  </a:cubicBezTo>
                  <a:cubicBezTo>
                    <a:pt x="1289559" y="3012695"/>
                    <a:pt x="1301497" y="3033396"/>
                    <a:pt x="1289559" y="3045969"/>
                  </a:cubicBezTo>
                  <a:cubicBezTo>
                    <a:pt x="1289559" y="3062225"/>
                    <a:pt x="1297813" y="3075687"/>
                    <a:pt x="1295782" y="3099944"/>
                  </a:cubicBezTo>
                  <a:cubicBezTo>
                    <a:pt x="1295782" y="3107056"/>
                    <a:pt x="1289178" y="3111882"/>
                    <a:pt x="1287400" y="3118613"/>
                  </a:cubicBezTo>
                  <a:cubicBezTo>
                    <a:pt x="1283970" y="3132583"/>
                    <a:pt x="1290320" y="3147188"/>
                    <a:pt x="1289559" y="3162174"/>
                  </a:cubicBezTo>
                  <a:cubicBezTo>
                    <a:pt x="1288923" y="3174239"/>
                    <a:pt x="1286638" y="3189479"/>
                    <a:pt x="1285367" y="3201671"/>
                  </a:cubicBezTo>
                  <a:cubicBezTo>
                    <a:pt x="1279779" y="3253487"/>
                    <a:pt x="1272667" y="3301747"/>
                    <a:pt x="1279144" y="3355341"/>
                  </a:cubicBezTo>
                  <a:cubicBezTo>
                    <a:pt x="1269746" y="3380741"/>
                    <a:pt x="1273556" y="3426080"/>
                    <a:pt x="1277112" y="3452877"/>
                  </a:cubicBezTo>
                  <a:cubicBezTo>
                    <a:pt x="1268222" y="3473070"/>
                    <a:pt x="1277112" y="3494914"/>
                    <a:pt x="1277112" y="3515234"/>
                  </a:cubicBezTo>
                  <a:cubicBezTo>
                    <a:pt x="1275719" y="3525933"/>
                    <a:pt x="1272900" y="3536398"/>
                    <a:pt x="1268730" y="3546349"/>
                  </a:cubicBezTo>
                  <a:cubicBezTo>
                    <a:pt x="1268988" y="3558897"/>
                    <a:pt x="1270390" y="3571395"/>
                    <a:pt x="1272921" y="3583687"/>
                  </a:cubicBezTo>
                  <a:cubicBezTo>
                    <a:pt x="1273683" y="3598165"/>
                    <a:pt x="1268476" y="3613532"/>
                    <a:pt x="1268730" y="3623184"/>
                  </a:cubicBezTo>
                  <a:cubicBezTo>
                    <a:pt x="1269492" y="3647060"/>
                    <a:pt x="1281430" y="3658998"/>
                    <a:pt x="1283335" y="3677159"/>
                  </a:cubicBezTo>
                  <a:cubicBezTo>
                    <a:pt x="1285807" y="3696443"/>
                    <a:pt x="1286487" y="3715915"/>
                    <a:pt x="1285367" y="3735325"/>
                  </a:cubicBezTo>
                  <a:cubicBezTo>
                    <a:pt x="1283970" y="3759835"/>
                    <a:pt x="1272667" y="3782441"/>
                    <a:pt x="1274953" y="3807969"/>
                  </a:cubicBezTo>
                  <a:cubicBezTo>
                    <a:pt x="1279469" y="3864006"/>
                    <a:pt x="1278107" y="3920362"/>
                    <a:pt x="1270889" y="3976116"/>
                  </a:cubicBezTo>
                  <a:cubicBezTo>
                    <a:pt x="1281430" y="3993642"/>
                    <a:pt x="1282446" y="4016121"/>
                    <a:pt x="1287399" y="4042538"/>
                  </a:cubicBezTo>
                  <a:cubicBezTo>
                    <a:pt x="1319784" y="4080638"/>
                    <a:pt x="1372235" y="4099941"/>
                    <a:pt x="1409954" y="4059175"/>
                  </a:cubicBezTo>
                  <a:cubicBezTo>
                    <a:pt x="1426271" y="4039811"/>
                    <a:pt x="1439585" y="4018106"/>
                    <a:pt x="1449451" y="3994785"/>
                  </a:cubicBezTo>
                  <a:cubicBezTo>
                    <a:pt x="1457198" y="3940938"/>
                    <a:pt x="1427480" y="3887725"/>
                    <a:pt x="1436751" y="3839083"/>
                  </a:cubicBezTo>
                  <a:cubicBezTo>
                    <a:pt x="1431163" y="3839718"/>
                    <a:pt x="1431290" y="3834765"/>
                    <a:pt x="1430401" y="3830828"/>
                  </a:cubicBezTo>
                  <a:cubicBezTo>
                    <a:pt x="1424956" y="3792289"/>
                    <a:pt x="1422198" y="3753418"/>
                    <a:pt x="1422146" y="3714496"/>
                  </a:cubicBezTo>
                  <a:cubicBezTo>
                    <a:pt x="1399921" y="3689096"/>
                    <a:pt x="1409446" y="3652266"/>
                    <a:pt x="1409446" y="3627375"/>
                  </a:cubicBezTo>
                  <a:cubicBezTo>
                    <a:pt x="1409446" y="3600451"/>
                    <a:pt x="1400556" y="3572257"/>
                    <a:pt x="1401191" y="3544316"/>
                  </a:cubicBezTo>
                  <a:cubicBezTo>
                    <a:pt x="1401191" y="3528695"/>
                    <a:pt x="1408811" y="3512439"/>
                    <a:pt x="1409446" y="3496564"/>
                  </a:cubicBezTo>
                  <a:cubicBezTo>
                    <a:pt x="1411478" y="3447288"/>
                    <a:pt x="1401064" y="3396615"/>
                    <a:pt x="1399032" y="3344926"/>
                  </a:cubicBezTo>
                  <a:cubicBezTo>
                    <a:pt x="1402969" y="3341116"/>
                    <a:pt x="1401826" y="3332226"/>
                    <a:pt x="1405255" y="3328289"/>
                  </a:cubicBezTo>
                  <a:cubicBezTo>
                    <a:pt x="1394714" y="3315589"/>
                    <a:pt x="1400937" y="3293745"/>
                    <a:pt x="1403223" y="3272282"/>
                  </a:cubicBezTo>
                  <a:cubicBezTo>
                    <a:pt x="1404620" y="3259582"/>
                    <a:pt x="1398270" y="3243326"/>
                    <a:pt x="1409446" y="3236976"/>
                  </a:cubicBezTo>
                  <a:cubicBezTo>
                    <a:pt x="1404874" y="3236976"/>
                    <a:pt x="1402842" y="3235198"/>
                    <a:pt x="1403223" y="3230753"/>
                  </a:cubicBezTo>
                  <a:cubicBezTo>
                    <a:pt x="1408303" y="3216783"/>
                    <a:pt x="1401699" y="3205353"/>
                    <a:pt x="1403223" y="3191257"/>
                  </a:cubicBezTo>
                  <a:cubicBezTo>
                    <a:pt x="1405255" y="3172715"/>
                    <a:pt x="1415923" y="3153157"/>
                    <a:pt x="1417701" y="3135250"/>
                  </a:cubicBezTo>
                  <a:cubicBezTo>
                    <a:pt x="1417701" y="3130551"/>
                    <a:pt x="1415034" y="3124201"/>
                    <a:pt x="1415669" y="3118613"/>
                  </a:cubicBezTo>
                  <a:cubicBezTo>
                    <a:pt x="1416304" y="3113025"/>
                    <a:pt x="1421638" y="3111754"/>
                    <a:pt x="1421892" y="3108198"/>
                  </a:cubicBezTo>
                  <a:cubicBezTo>
                    <a:pt x="1422781" y="3097531"/>
                    <a:pt x="1418717" y="3086608"/>
                    <a:pt x="1419860" y="3075052"/>
                  </a:cubicBezTo>
                  <a:cubicBezTo>
                    <a:pt x="1422527" y="3048001"/>
                    <a:pt x="1430020" y="3017140"/>
                    <a:pt x="1428115" y="2996185"/>
                  </a:cubicBezTo>
                  <a:cubicBezTo>
                    <a:pt x="1426972" y="2983485"/>
                    <a:pt x="1418971" y="2971547"/>
                    <a:pt x="1417701" y="2958720"/>
                  </a:cubicBezTo>
                  <a:cubicBezTo>
                    <a:pt x="1415923" y="2939542"/>
                    <a:pt x="1417701" y="2919604"/>
                    <a:pt x="1416050" y="2902332"/>
                  </a:cubicBezTo>
                  <a:cubicBezTo>
                    <a:pt x="1453774" y="2923717"/>
                    <a:pt x="1483878" y="2956352"/>
                    <a:pt x="1502156" y="2995677"/>
                  </a:cubicBezTo>
                  <a:cubicBezTo>
                    <a:pt x="1558586" y="2944523"/>
                    <a:pt x="1630632" y="2913915"/>
                    <a:pt x="1706626" y="2908809"/>
                  </a:cubicBezTo>
                  <a:cubicBezTo>
                    <a:pt x="1706626" y="2912873"/>
                    <a:pt x="1706626" y="2916810"/>
                    <a:pt x="1706626" y="2920112"/>
                  </a:cubicBezTo>
                  <a:cubicBezTo>
                    <a:pt x="1706626" y="2932812"/>
                    <a:pt x="1712722" y="2946782"/>
                    <a:pt x="1712849" y="2959609"/>
                  </a:cubicBezTo>
                  <a:cubicBezTo>
                    <a:pt x="1712849" y="2964943"/>
                    <a:pt x="1709166" y="2971039"/>
                    <a:pt x="1708785" y="2976246"/>
                  </a:cubicBezTo>
                  <a:cubicBezTo>
                    <a:pt x="1705483" y="3018791"/>
                    <a:pt x="1715643" y="3063367"/>
                    <a:pt x="1715008" y="3107056"/>
                  </a:cubicBezTo>
                  <a:cubicBezTo>
                    <a:pt x="1715008" y="3136646"/>
                    <a:pt x="1710817" y="3160396"/>
                    <a:pt x="1712848" y="3190114"/>
                  </a:cubicBezTo>
                  <a:cubicBezTo>
                    <a:pt x="1716404" y="3239517"/>
                    <a:pt x="1723262" y="3288158"/>
                    <a:pt x="1710816" y="3335402"/>
                  </a:cubicBezTo>
                  <a:cubicBezTo>
                    <a:pt x="1714788" y="3352505"/>
                    <a:pt x="1717589" y="3369860"/>
                    <a:pt x="1719198" y="3387345"/>
                  </a:cubicBezTo>
                  <a:cubicBezTo>
                    <a:pt x="1719198" y="3463545"/>
                    <a:pt x="1681098" y="3550413"/>
                    <a:pt x="1728850" y="3596260"/>
                  </a:cubicBezTo>
                  <a:cubicBezTo>
                    <a:pt x="1716757" y="3636380"/>
                    <a:pt x="1731821" y="3679728"/>
                    <a:pt x="1766189" y="3703702"/>
                  </a:cubicBezTo>
                  <a:lnTo>
                    <a:pt x="1866010" y="3703702"/>
                  </a:lnTo>
                  <a:cubicBezTo>
                    <a:pt x="1889124" y="3656966"/>
                    <a:pt x="1909952" y="3608071"/>
                    <a:pt x="1882647" y="3553969"/>
                  </a:cubicBezTo>
                  <a:cubicBezTo>
                    <a:pt x="1869564" y="3546716"/>
                    <a:pt x="1855548" y="3541289"/>
                    <a:pt x="1840991" y="3537840"/>
                  </a:cubicBezTo>
                  <a:cubicBezTo>
                    <a:pt x="1852421" y="3487040"/>
                    <a:pt x="1840229" y="3423540"/>
                    <a:pt x="1831212" y="3366517"/>
                  </a:cubicBezTo>
                  <a:cubicBezTo>
                    <a:pt x="1839595" y="3345943"/>
                    <a:pt x="1829308" y="3326512"/>
                    <a:pt x="1831212" y="3304287"/>
                  </a:cubicBezTo>
                  <a:cubicBezTo>
                    <a:pt x="1835022" y="3303271"/>
                    <a:pt x="1837435" y="3289301"/>
                    <a:pt x="1831212" y="3296032"/>
                  </a:cubicBezTo>
                  <a:cubicBezTo>
                    <a:pt x="1834387" y="3296794"/>
                    <a:pt x="1831212" y="3298445"/>
                    <a:pt x="1829180" y="3296032"/>
                  </a:cubicBezTo>
                  <a:cubicBezTo>
                    <a:pt x="1825752" y="3280157"/>
                    <a:pt x="1830704" y="3277236"/>
                    <a:pt x="1822958" y="3264790"/>
                  </a:cubicBezTo>
                  <a:cubicBezTo>
                    <a:pt x="1831086" y="3241549"/>
                    <a:pt x="1823847" y="3218562"/>
                    <a:pt x="1822958" y="3194178"/>
                  </a:cubicBezTo>
                  <a:cubicBezTo>
                    <a:pt x="1821434" y="3156078"/>
                    <a:pt x="1828037" y="3115819"/>
                    <a:pt x="1824990" y="3077973"/>
                  </a:cubicBezTo>
                  <a:cubicBezTo>
                    <a:pt x="1824228" y="3068194"/>
                    <a:pt x="1819148" y="3058288"/>
                    <a:pt x="1818767" y="3048890"/>
                  </a:cubicBezTo>
                  <a:cubicBezTo>
                    <a:pt x="1817878" y="3026411"/>
                    <a:pt x="1821815" y="3001519"/>
                    <a:pt x="1822958" y="2978278"/>
                  </a:cubicBezTo>
                  <a:cubicBezTo>
                    <a:pt x="1823973" y="2958212"/>
                    <a:pt x="1824481" y="2938146"/>
                    <a:pt x="1826514" y="2914778"/>
                  </a:cubicBezTo>
                  <a:cubicBezTo>
                    <a:pt x="1875781" y="2923835"/>
                    <a:pt x="1923506" y="2939872"/>
                    <a:pt x="1968246" y="2962403"/>
                  </a:cubicBezTo>
                  <a:cubicBezTo>
                    <a:pt x="1991105" y="2860803"/>
                    <a:pt x="2089404" y="2825370"/>
                    <a:pt x="2194686" y="2833879"/>
                  </a:cubicBezTo>
                  <a:cubicBezTo>
                    <a:pt x="2194686" y="2840610"/>
                    <a:pt x="2194686" y="2847468"/>
                    <a:pt x="2195702" y="2854453"/>
                  </a:cubicBezTo>
                  <a:cubicBezTo>
                    <a:pt x="2199512" y="2922779"/>
                    <a:pt x="2199893" y="2990597"/>
                    <a:pt x="2199893" y="3047493"/>
                  </a:cubicBezTo>
                  <a:cubicBezTo>
                    <a:pt x="2190114" y="3066289"/>
                    <a:pt x="2199893" y="3077465"/>
                    <a:pt x="2199893" y="3097277"/>
                  </a:cubicBezTo>
                  <a:cubicBezTo>
                    <a:pt x="2199893" y="3112644"/>
                    <a:pt x="2194305" y="3128138"/>
                    <a:pt x="2193670" y="3142998"/>
                  </a:cubicBezTo>
                  <a:cubicBezTo>
                    <a:pt x="2192273" y="3170683"/>
                    <a:pt x="2190876" y="3198243"/>
                    <a:pt x="2191511" y="3223896"/>
                  </a:cubicBezTo>
                  <a:cubicBezTo>
                    <a:pt x="2193289" y="3294000"/>
                    <a:pt x="2188844" y="3360802"/>
                    <a:pt x="2185288" y="3423287"/>
                  </a:cubicBezTo>
                  <a:cubicBezTo>
                    <a:pt x="2193797" y="3434463"/>
                    <a:pt x="2183256" y="3457831"/>
                    <a:pt x="2191511" y="3471039"/>
                  </a:cubicBezTo>
                  <a:cubicBezTo>
                    <a:pt x="2182367" y="3479548"/>
                    <a:pt x="2186431" y="3487676"/>
                    <a:pt x="2191511" y="3498090"/>
                  </a:cubicBezTo>
                  <a:cubicBezTo>
                    <a:pt x="2193797" y="3525903"/>
                    <a:pt x="2181097" y="3561590"/>
                    <a:pt x="2195702" y="3583180"/>
                  </a:cubicBezTo>
                  <a:cubicBezTo>
                    <a:pt x="2181224" y="3598801"/>
                    <a:pt x="2190622" y="3618740"/>
                    <a:pt x="2181224" y="3639187"/>
                  </a:cubicBezTo>
                  <a:cubicBezTo>
                    <a:pt x="2195575" y="3662174"/>
                    <a:pt x="2181224" y="3707513"/>
                    <a:pt x="2179064" y="3736850"/>
                  </a:cubicBezTo>
                  <a:cubicBezTo>
                    <a:pt x="2179064" y="3744089"/>
                    <a:pt x="2186049" y="3743581"/>
                    <a:pt x="2187447" y="3749550"/>
                  </a:cubicBezTo>
                  <a:cubicBezTo>
                    <a:pt x="2171699" y="3800350"/>
                    <a:pt x="2181605" y="3876550"/>
                    <a:pt x="2191511" y="3925953"/>
                  </a:cubicBezTo>
                  <a:cubicBezTo>
                    <a:pt x="2185288" y="3941320"/>
                    <a:pt x="2191511" y="3975483"/>
                    <a:pt x="2178811" y="3990342"/>
                  </a:cubicBezTo>
                  <a:cubicBezTo>
                    <a:pt x="2182748" y="4061335"/>
                    <a:pt x="2147442" y="4151759"/>
                    <a:pt x="2185034" y="4220847"/>
                  </a:cubicBezTo>
                  <a:cubicBezTo>
                    <a:pt x="2169031" y="4237865"/>
                    <a:pt x="2178303" y="4264662"/>
                    <a:pt x="2170555" y="4283077"/>
                  </a:cubicBezTo>
                  <a:cubicBezTo>
                    <a:pt x="2181096" y="4314446"/>
                    <a:pt x="2183255" y="4341116"/>
                    <a:pt x="2201670" y="4364103"/>
                  </a:cubicBezTo>
                  <a:cubicBezTo>
                    <a:pt x="2216022" y="4369691"/>
                    <a:pt x="2222753" y="4378200"/>
                    <a:pt x="2236976" y="4380740"/>
                  </a:cubicBezTo>
                  <a:cubicBezTo>
                    <a:pt x="2292984" y="4390519"/>
                    <a:pt x="2328417" y="4337560"/>
                    <a:pt x="2347086" y="4297682"/>
                  </a:cubicBezTo>
                  <a:cubicBezTo>
                    <a:pt x="2350322" y="4259478"/>
                    <a:pt x="2348228" y="4221009"/>
                    <a:pt x="2340863" y="4183382"/>
                  </a:cubicBezTo>
                  <a:cubicBezTo>
                    <a:pt x="2322702" y="4154934"/>
                    <a:pt x="2327274" y="4111119"/>
                    <a:pt x="2324226" y="4075432"/>
                  </a:cubicBezTo>
                  <a:cubicBezTo>
                    <a:pt x="2323337" y="4066415"/>
                    <a:pt x="2318003" y="4058541"/>
                    <a:pt x="2318003" y="4050032"/>
                  </a:cubicBezTo>
                  <a:cubicBezTo>
                    <a:pt x="2318003" y="4035427"/>
                    <a:pt x="2329179" y="4023489"/>
                    <a:pt x="2330703" y="4008503"/>
                  </a:cubicBezTo>
                  <a:cubicBezTo>
                    <a:pt x="2318003" y="3954655"/>
                    <a:pt x="2324607" y="3896997"/>
                    <a:pt x="2326512" y="3852801"/>
                  </a:cubicBezTo>
                  <a:cubicBezTo>
                    <a:pt x="2328671" y="3803779"/>
                    <a:pt x="2318003" y="3755773"/>
                    <a:pt x="2322321" y="3707513"/>
                  </a:cubicBezTo>
                  <a:cubicBezTo>
                    <a:pt x="2328036" y="3645156"/>
                    <a:pt x="2315336" y="3589276"/>
                    <a:pt x="2314066" y="3533142"/>
                  </a:cubicBezTo>
                  <a:cubicBezTo>
                    <a:pt x="2312288" y="3526411"/>
                    <a:pt x="2319527" y="3528824"/>
                    <a:pt x="2320289" y="3524760"/>
                  </a:cubicBezTo>
                  <a:cubicBezTo>
                    <a:pt x="2307589" y="3514219"/>
                    <a:pt x="2318511" y="3499360"/>
                    <a:pt x="2318257" y="3485390"/>
                  </a:cubicBezTo>
                  <a:cubicBezTo>
                    <a:pt x="2317622" y="3455799"/>
                    <a:pt x="2306446" y="3421890"/>
                    <a:pt x="2316098" y="3385695"/>
                  </a:cubicBezTo>
                  <a:cubicBezTo>
                    <a:pt x="2314066" y="3380107"/>
                    <a:pt x="2311526" y="3375027"/>
                    <a:pt x="2309875" y="3369058"/>
                  </a:cubicBezTo>
                  <a:cubicBezTo>
                    <a:pt x="2315844" y="3353437"/>
                    <a:pt x="2308224" y="3321560"/>
                    <a:pt x="2307843" y="3298446"/>
                  </a:cubicBezTo>
                  <a:cubicBezTo>
                    <a:pt x="2307081" y="3254377"/>
                    <a:pt x="2317622" y="3219198"/>
                    <a:pt x="2307843" y="3184146"/>
                  </a:cubicBezTo>
                  <a:cubicBezTo>
                    <a:pt x="2310002" y="3182114"/>
                    <a:pt x="2312034" y="3180082"/>
                    <a:pt x="2314066" y="3177923"/>
                  </a:cubicBezTo>
                  <a:cubicBezTo>
                    <a:pt x="2296667" y="3162302"/>
                    <a:pt x="2314066" y="3130806"/>
                    <a:pt x="2314066" y="3113534"/>
                  </a:cubicBezTo>
                  <a:cubicBezTo>
                    <a:pt x="2314066" y="3096262"/>
                    <a:pt x="2306827" y="3082165"/>
                    <a:pt x="2305811" y="3063750"/>
                  </a:cubicBezTo>
                  <a:cubicBezTo>
                    <a:pt x="2304160" y="3035048"/>
                    <a:pt x="2305176" y="3003679"/>
                    <a:pt x="2301620" y="2974850"/>
                  </a:cubicBezTo>
                  <a:cubicBezTo>
                    <a:pt x="2297262" y="2955086"/>
                    <a:pt x="2295174" y="2934889"/>
                    <a:pt x="2295397" y="2914652"/>
                  </a:cubicBezTo>
                  <a:cubicBezTo>
                    <a:pt x="2297429" y="2894713"/>
                    <a:pt x="2296032" y="2874393"/>
                    <a:pt x="2296286" y="2854835"/>
                  </a:cubicBezTo>
                  <a:cubicBezTo>
                    <a:pt x="2303525" y="2857248"/>
                    <a:pt x="2310765" y="2859788"/>
                    <a:pt x="2317877" y="2862582"/>
                  </a:cubicBezTo>
                  <a:lnTo>
                    <a:pt x="2317877" y="2746629"/>
                  </a:lnTo>
                  <a:cubicBezTo>
                    <a:pt x="2365374" y="2710942"/>
                    <a:pt x="2404998" y="2667381"/>
                    <a:pt x="2467736" y="2646807"/>
                  </a:cubicBezTo>
                  <a:cubicBezTo>
                    <a:pt x="2534539" y="2666238"/>
                    <a:pt x="2581274" y="2656840"/>
                    <a:pt x="2614929" y="2630932"/>
                  </a:cubicBezTo>
                  <a:cubicBezTo>
                    <a:pt x="2614929" y="2637663"/>
                    <a:pt x="2614929" y="2644521"/>
                    <a:pt x="2615564" y="2651760"/>
                  </a:cubicBezTo>
                  <a:cubicBezTo>
                    <a:pt x="2619120" y="2701290"/>
                    <a:pt x="2625851" y="2749932"/>
                    <a:pt x="2613405" y="2797176"/>
                  </a:cubicBezTo>
                  <a:cubicBezTo>
                    <a:pt x="2617377" y="2814279"/>
                    <a:pt x="2620177" y="2831634"/>
                    <a:pt x="2621787" y="2849119"/>
                  </a:cubicBezTo>
                  <a:cubicBezTo>
                    <a:pt x="2621787" y="2927478"/>
                    <a:pt x="2581909" y="3015870"/>
                    <a:pt x="2634487" y="3060828"/>
                  </a:cubicBezTo>
                  <a:cubicBezTo>
                    <a:pt x="2655261" y="3070448"/>
                    <a:pt x="2678708" y="3072644"/>
                    <a:pt x="2700908" y="3067051"/>
                  </a:cubicBezTo>
                  <a:cubicBezTo>
                    <a:pt x="2769615" y="3019172"/>
                    <a:pt x="2748025" y="2916047"/>
                    <a:pt x="2734182" y="2828291"/>
                  </a:cubicBezTo>
                  <a:cubicBezTo>
                    <a:pt x="2742437" y="2807717"/>
                    <a:pt x="2732150" y="2788286"/>
                    <a:pt x="2734182" y="2766061"/>
                  </a:cubicBezTo>
                  <a:cubicBezTo>
                    <a:pt x="2737865" y="2765045"/>
                    <a:pt x="2740405" y="2750948"/>
                    <a:pt x="2734182" y="2757679"/>
                  </a:cubicBezTo>
                  <a:cubicBezTo>
                    <a:pt x="2737357" y="2758568"/>
                    <a:pt x="2734182" y="2760219"/>
                    <a:pt x="2732023" y="2757679"/>
                  </a:cubicBezTo>
                  <a:cubicBezTo>
                    <a:pt x="2728594" y="2741931"/>
                    <a:pt x="2733547" y="2739010"/>
                    <a:pt x="2725800" y="2726564"/>
                  </a:cubicBezTo>
                  <a:cubicBezTo>
                    <a:pt x="2733928" y="2703323"/>
                    <a:pt x="2726816" y="2680335"/>
                    <a:pt x="2725800" y="2655952"/>
                  </a:cubicBezTo>
                  <a:cubicBezTo>
                    <a:pt x="2724403" y="2617852"/>
                    <a:pt x="2730880" y="2577592"/>
                    <a:pt x="2727959" y="2539747"/>
                  </a:cubicBezTo>
                  <a:cubicBezTo>
                    <a:pt x="2727197" y="2529968"/>
                    <a:pt x="2722117" y="2520062"/>
                    <a:pt x="2721736" y="2510664"/>
                  </a:cubicBezTo>
                  <a:cubicBezTo>
                    <a:pt x="2720847" y="2488185"/>
                    <a:pt x="2724658" y="2463292"/>
                    <a:pt x="2725800" y="2440052"/>
                  </a:cubicBezTo>
                  <a:cubicBezTo>
                    <a:pt x="2726945" y="2416811"/>
                    <a:pt x="2727324" y="2395983"/>
                    <a:pt x="2729991" y="2369440"/>
                  </a:cubicBezTo>
                  <a:cubicBezTo>
                    <a:pt x="2729991" y="2366519"/>
                    <a:pt x="2729991" y="2363598"/>
                    <a:pt x="2730880" y="2360804"/>
                  </a:cubicBezTo>
                  <a:cubicBezTo>
                    <a:pt x="2771902" y="2351787"/>
                    <a:pt x="2808731" y="2338452"/>
                    <a:pt x="2850896" y="2330451"/>
                  </a:cubicBezTo>
                  <a:lnTo>
                    <a:pt x="2850896" y="2213992"/>
                  </a:lnTo>
                  <a:cubicBezTo>
                    <a:pt x="2869692" y="2192910"/>
                    <a:pt x="2907537" y="2190751"/>
                    <a:pt x="2937510" y="2180845"/>
                  </a:cubicBezTo>
                  <a:cubicBezTo>
                    <a:pt x="2940685" y="2244345"/>
                    <a:pt x="2941066" y="2307845"/>
                    <a:pt x="2941066" y="2361058"/>
                  </a:cubicBezTo>
                  <a:cubicBezTo>
                    <a:pt x="2931414" y="2379854"/>
                    <a:pt x="2941066" y="2391030"/>
                    <a:pt x="2941066" y="2410842"/>
                  </a:cubicBezTo>
                  <a:cubicBezTo>
                    <a:pt x="2941066" y="2426209"/>
                    <a:pt x="2935605" y="2441703"/>
                    <a:pt x="2934843" y="2456562"/>
                  </a:cubicBezTo>
                  <a:cubicBezTo>
                    <a:pt x="2933573" y="2484248"/>
                    <a:pt x="2932176" y="2511807"/>
                    <a:pt x="2932811" y="2537461"/>
                  </a:cubicBezTo>
                  <a:cubicBezTo>
                    <a:pt x="2934462" y="2607565"/>
                    <a:pt x="2930017" y="2674367"/>
                    <a:pt x="2926588" y="2736851"/>
                  </a:cubicBezTo>
                  <a:cubicBezTo>
                    <a:pt x="2934970" y="2748027"/>
                    <a:pt x="2924429" y="2771395"/>
                    <a:pt x="2932811" y="2784603"/>
                  </a:cubicBezTo>
                  <a:cubicBezTo>
                    <a:pt x="2923540" y="2793112"/>
                    <a:pt x="2927604" y="2801240"/>
                    <a:pt x="2932811" y="2811654"/>
                  </a:cubicBezTo>
                  <a:cubicBezTo>
                    <a:pt x="2934970" y="2839340"/>
                    <a:pt x="2922270" y="2875154"/>
                    <a:pt x="2936875" y="2896744"/>
                  </a:cubicBezTo>
                  <a:cubicBezTo>
                    <a:pt x="2922524" y="2912365"/>
                    <a:pt x="2931922" y="2932304"/>
                    <a:pt x="2922397" y="2952751"/>
                  </a:cubicBezTo>
                  <a:cubicBezTo>
                    <a:pt x="2936875" y="2975738"/>
                    <a:pt x="2922397" y="3021077"/>
                    <a:pt x="2920365" y="3050414"/>
                  </a:cubicBezTo>
                  <a:cubicBezTo>
                    <a:pt x="2920365" y="3057654"/>
                    <a:pt x="2927349" y="3057145"/>
                    <a:pt x="2928620" y="3063114"/>
                  </a:cubicBezTo>
                  <a:cubicBezTo>
                    <a:pt x="2912872" y="3113914"/>
                    <a:pt x="2922778" y="3190114"/>
                    <a:pt x="2932810" y="3239518"/>
                  </a:cubicBezTo>
                  <a:cubicBezTo>
                    <a:pt x="2926587" y="3254884"/>
                    <a:pt x="2932810" y="3289048"/>
                    <a:pt x="2920110" y="3303907"/>
                  </a:cubicBezTo>
                  <a:cubicBezTo>
                    <a:pt x="2924047" y="3374900"/>
                    <a:pt x="2888741" y="3465324"/>
                    <a:pt x="2926333" y="3534412"/>
                  </a:cubicBezTo>
                  <a:cubicBezTo>
                    <a:pt x="2910331" y="3551430"/>
                    <a:pt x="2919475" y="3578227"/>
                    <a:pt x="2911728" y="3596642"/>
                  </a:cubicBezTo>
                  <a:cubicBezTo>
                    <a:pt x="2922396" y="3628011"/>
                    <a:pt x="2924428" y="3654681"/>
                    <a:pt x="2942970" y="3677668"/>
                  </a:cubicBezTo>
                  <a:cubicBezTo>
                    <a:pt x="2957194" y="3683256"/>
                    <a:pt x="2964052" y="3691764"/>
                    <a:pt x="2978149" y="3694305"/>
                  </a:cubicBezTo>
                  <a:cubicBezTo>
                    <a:pt x="3034156" y="3704083"/>
                    <a:pt x="3069716" y="3651125"/>
                    <a:pt x="3088258" y="3611246"/>
                  </a:cubicBezTo>
                  <a:cubicBezTo>
                    <a:pt x="3091494" y="3573042"/>
                    <a:pt x="3089400" y="3534574"/>
                    <a:pt x="3082035" y="3496946"/>
                  </a:cubicBezTo>
                  <a:cubicBezTo>
                    <a:pt x="3064001" y="3468499"/>
                    <a:pt x="3068573" y="3424683"/>
                    <a:pt x="3065398" y="3388996"/>
                  </a:cubicBezTo>
                  <a:cubicBezTo>
                    <a:pt x="3064636" y="3379852"/>
                    <a:pt x="3059175" y="3372106"/>
                    <a:pt x="3059175" y="3363596"/>
                  </a:cubicBezTo>
                  <a:cubicBezTo>
                    <a:pt x="3059175" y="3348992"/>
                    <a:pt x="3070352" y="3337054"/>
                    <a:pt x="3071875" y="3322068"/>
                  </a:cubicBezTo>
                  <a:cubicBezTo>
                    <a:pt x="3059175" y="3268220"/>
                    <a:pt x="3065779" y="3210562"/>
                    <a:pt x="3067685" y="3166365"/>
                  </a:cubicBezTo>
                  <a:cubicBezTo>
                    <a:pt x="3069844" y="3117344"/>
                    <a:pt x="3059175" y="3069337"/>
                    <a:pt x="3063621" y="3021077"/>
                  </a:cubicBezTo>
                  <a:cubicBezTo>
                    <a:pt x="3069209" y="2958720"/>
                    <a:pt x="3056636" y="2902840"/>
                    <a:pt x="3055239" y="2846706"/>
                  </a:cubicBezTo>
                  <a:cubicBezTo>
                    <a:pt x="3053460" y="2839975"/>
                    <a:pt x="3060699" y="2842388"/>
                    <a:pt x="3061589" y="2838324"/>
                  </a:cubicBezTo>
                  <a:cubicBezTo>
                    <a:pt x="3048889" y="2827783"/>
                    <a:pt x="3059684" y="2812924"/>
                    <a:pt x="3059429" y="2798954"/>
                  </a:cubicBezTo>
                  <a:cubicBezTo>
                    <a:pt x="3058795" y="2769363"/>
                    <a:pt x="3047618" y="2735454"/>
                    <a:pt x="3057397" y="2699259"/>
                  </a:cubicBezTo>
                  <a:cubicBezTo>
                    <a:pt x="3055365" y="2693671"/>
                    <a:pt x="3052825" y="2688591"/>
                    <a:pt x="3051174" y="2682622"/>
                  </a:cubicBezTo>
                  <a:cubicBezTo>
                    <a:pt x="3057016" y="2667001"/>
                    <a:pt x="3049523" y="2635124"/>
                    <a:pt x="3049015" y="2612010"/>
                  </a:cubicBezTo>
                  <a:cubicBezTo>
                    <a:pt x="3048253" y="2567941"/>
                    <a:pt x="3058921" y="2532762"/>
                    <a:pt x="3049015" y="2497710"/>
                  </a:cubicBezTo>
                  <a:lnTo>
                    <a:pt x="3055238" y="2491487"/>
                  </a:lnTo>
                  <a:cubicBezTo>
                    <a:pt x="3037966" y="2475866"/>
                    <a:pt x="3055238" y="2444370"/>
                    <a:pt x="3055238" y="2427098"/>
                  </a:cubicBezTo>
                  <a:cubicBezTo>
                    <a:pt x="3055238" y="2409826"/>
                    <a:pt x="3047999" y="2395729"/>
                    <a:pt x="3046983" y="2377314"/>
                  </a:cubicBezTo>
                  <a:cubicBezTo>
                    <a:pt x="3045332" y="2348612"/>
                    <a:pt x="3046348" y="2317243"/>
                    <a:pt x="3042792" y="2288414"/>
                  </a:cubicBezTo>
                  <a:cubicBezTo>
                    <a:pt x="3038497" y="2268640"/>
                    <a:pt x="3036410" y="2248451"/>
                    <a:pt x="3036570" y="2228216"/>
                  </a:cubicBezTo>
                  <a:cubicBezTo>
                    <a:pt x="3039872" y="2195704"/>
                    <a:pt x="3034284" y="2162176"/>
                    <a:pt x="3040760" y="2132585"/>
                  </a:cubicBezTo>
                  <a:cubicBezTo>
                    <a:pt x="3042539" y="2125981"/>
                    <a:pt x="3033902" y="2129791"/>
                    <a:pt x="3034537" y="2124330"/>
                  </a:cubicBezTo>
                  <a:cubicBezTo>
                    <a:pt x="3045459" y="2113789"/>
                    <a:pt x="3031616" y="2102359"/>
                    <a:pt x="3040760" y="2089024"/>
                  </a:cubicBezTo>
                  <a:cubicBezTo>
                    <a:pt x="3036696" y="2086103"/>
                    <a:pt x="3037712" y="2078356"/>
                    <a:pt x="3034537" y="2074546"/>
                  </a:cubicBezTo>
                  <a:cubicBezTo>
                    <a:pt x="3036189" y="2051178"/>
                    <a:pt x="3037966" y="2029334"/>
                    <a:pt x="3038728" y="2008125"/>
                  </a:cubicBezTo>
                  <a:cubicBezTo>
                    <a:pt x="3039617" y="1977518"/>
                    <a:pt x="3029965" y="1949578"/>
                    <a:pt x="3030346" y="1923670"/>
                  </a:cubicBezTo>
                  <a:cubicBezTo>
                    <a:pt x="3060721" y="1912538"/>
                    <a:pt x="3089838" y="1898235"/>
                    <a:pt x="3117214" y="1880998"/>
                  </a:cubicBezTo>
                  <a:cubicBezTo>
                    <a:pt x="2914014" y="1813815"/>
                    <a:pt x="3100069" y="1559942"/>
                    <a:pt x="3183889" y="1481456"/>
                  </a:cubicBezTo>
                  <a:cubicBezTo>
                    <a:pt x="3252850" y="1510031"/>
                    <a:pt x="3340861" y="1517905"/>
                    <a:pt x="3399789" y="1481456"/>
                  </a:cubicBezTo>
                  <a:cubicBezTo>
                    <a:pt x="3216149" y="1489583"/>
                    <a:pt x="2991105" y="1416685"/>
                    <a:pt x="3133345" y="1181862"/>
                  </a:cubicBezTo>
                  <a:close/>
                  <a:moveTo>
                    <a:pt x="2934082" y="1977898"/>
                  </a:moveTo>
                  <a:cubicBezTo>
                    <a:pt x="2933193" y="2023491"/>
                    <a:pt x="2932812" y="2076958"/>
                    <a:pt x="2934844" y="2133600"/>
                  </a:cubicBezTo>
                  <a:cubicBezTo>
                    <a:pt x="2916302" y="2106549"/>
                    <a:pt x="2907285" y="2070100"/>
                    <a:pt x="2900300" y="2030857"/>
                  </a:cubicBezTo>
                  <a:cubicBezTo>
                    <a:pt x="2906860" y="2010520"/>
                    <a:pt x="2918640" y="1992260"/>
                    <a:pt x="2934463" y="1977898"/>
                  </a:cubicBezTo>
                </a:path>
              </a:pathLst>
            </a:custGeom>
            <a:blipFill dpi="0" rotWithShape="0">
              <a:blip r:embed="rId3" cstate="screen"/>
              <a:srcRect/>
              <a:stretch>
                <a:fillRect l="-47000" t="-30000" r="-33000" b="-11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Heavy" panose="020B0A00000000000000" charset="-122"/>
              </a:rPr>
              <a:t>总体思路</a:t>
            </a:r>
            <a:endParaRPr lang="zh-CN" altLang="en-US" sz="5100" b="1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pic>
        <p:nvPicPr>
          <p:cNvPr id="40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2552700"/>
            <a:ext cx="18288000" cy="58229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>
            <p:custDataLst>
              <p:tags r:id="rId1"/>
            </p:custDataLst>
          </p:nvPr>
        </p:nvGrpSpPr>
        <p:grpSpPr>
          <a:xfrm>
            <a:off x="1905000" y="-11372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2085" y="726440"/>
            <a:ext cx="749363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数据预处理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与特征工程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61" name="组合 60"/>
          <p:cNvGrpSpPr/>
          <p:nvPr>
            <p:custDataLst>
              <p:tags r:id="rId5"/>
            </p:custDataLst>
          </p:nvPr>
        </p:nvGrpSpPr>
        <p:grpSpPr>
          <a:xfrm>
            <a:off x="3531235" y="2461895"/>
            <a:ext cx="11991340" cy="4449445"/>
            <a:chOff x="2192" y="3681"/>
            <a:chExt cx="18884" cy="7007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192" y="4136"/>
              <a:ext cx="16547" cy="5953"/>
              <a:chOff x="0" y="0"/>
              <a:chExt cx="14009998" cy="5040144"/>
            </a:xfrm>
          </p:grpSpPr>
        </p:grpSp>
        <p:grpSp>
          <p:nvGrpSpPr>
            <p:cNvPr id="46" name="组合 45"/>
            <p:cNvGrpSpPr/>
            <p:nvPr>
              <p:custDataLst>
                <p:tags r:id="rId6"/>
              </p:custDataLst>
            </p:nvPr>
          </p:nvGrpSpPr>
          <p:grpSpPr>
            <a:xfrm>
              <a:off x="2271" y="3696"/>
              <a:ext cx="9676" cy="6992"/>
              <a:chOff x="2400" y="3780"/>
              <a:chExt cx="9676" cy="6992"/>
            </a:xfrm>
          </p:grpSpPr>
          <p:grpSp>
            <p:nvGrpSpPr>
              <p:cNvPr id="32" name="组合 31"/>
              <p:cNvGrpSpPr/>
              <p:nvPr>
                <p:custDataLst>
                  <p:tags r:id="rId7"/>
                </p:custDataLst>
              </p:nvPr>
            </p:nvGrpSpPr>
            <p:grpSpPr>
              <a:xfrm>
                <a:off x="2400" y="3780"/>
                <a:ext cx="8630" cy="6992"/>
                <a:chOff x="19584" y="4136"/>
                <a:chExt cx="7025" cy="5953"/>
              </a:xfrm>
            </p:grpSpPr>
            <p:grpSp>
              <p:nvGrpSpPr>
                <p:cNvPr id="20" name="Group 20"/>
                <p:cNvGrpSpPr/>
                <p:nvPr>
                  <p:custDataLst>
                    <p:tags r:id="rId8"/>
                  </p:custDataLst>
                </p:nvPr>
              </p:nvGrpSpPr>
              <p:grpSpPr>
                <a:xfrm rot="0">
                  <a:off x="19584" y="4136"/>
                  <a:ext cx="7025" cy="2823"/>
                  <a:chOff x="0" y="0"/>
                  <a:chExt cx="1117246" cy="449004"/>
                </a:xfrm>
              </p:grpSpPr>
              <p:sp>
                <p:nvSpPr>
                  <p:cNvPr id="21" name="Freeform 21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0" y="0"/>
                    <a:ext cx="1117246" cy="449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7246" h="449004">
                        <a:moveTo>
                          <a:pt x="0" y="0"/>
                        </a:moveTo>
                        <a:lnTo>
                          <a:pt x="1117246" y="0"/>
                        </a:lnTo>
                        <a:lnTo>
                          <a:pt x="1117246" y="449004"/>
                        </a:lnTo>
                        <a:lnTo>
                          <a:pt x="0" y="449004"/>
                        </a:lnTo>
                        <a:close/>
                      </a:path>
                    </a:pathLst>
                  </a:custGeom>
                  <a:solidFill>
                    <a:srgbClr val="4D7FB2"/>
                  </a:solidFill>
                </p:spPr>
              </p:sp>
              <p:sp>
                <p:nvSpPr>
                  <p:cNvPr id="22" name="TextBox 22"/>
                  <p:cNvSpPr txBox="1"/>
                  <p:nvPr/>
                </p:nvSpPr>
                <p:spPr>
                  <a:xfrm>
                    <a:off x="0" y="-47625"/>
                    <a:ext cx="1117246" cy="49662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105"/>
                      </a:lnSpc>
                    </a:pPr>
                  </a:p>
                </p:txBody>
              </p:sp>
            </p:grpSp>
            <p:sp>
              <p:nvSpPr>
                <p:cNvPr id="25" name="TextBox 25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21624" y="4578"/>
                  <a:ext cx="4225" cy="67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noAutofit/>
                </a:bodyPr>
                <a:lstStyle/>
                <a:p>
                  <a:pPr algn="just">
                    <a:lnSpc>
                      <a:spcPts val="2855"/>
                    </a:lnSpc>
                  </a:pPr>
                  <a:r>
                    <a:rPr lang="en-US" sz="4000" b="1">
                      <a:solidFill>
                        <a:srgbClr val="FFFFFF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数据清洗</a:t>
                  </a:r>
                  <a:endParaRPr lang="en-US" sz="40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6" name="TextBox 26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20157" y="4998"/>
                  <a:ext cx="1229" cy="96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>
                    <a:lnSpc>
                      <a:spcPts val="5590"/>
                    </a:lnSpc>
                    <a:spcBef>
                      <a:spcPct val="0"/>
                    </a:spcBef>
                  </a:pPr>
                  <a:r>
                    <a:rPr lang="en-US" sz="4660">
                      <a:solidFill>
                        <a:srgbClr val="FFFFFF"/>
                      </a:solidFill>
                      <a:latin typeface="Akzidenz-Grotesk Bold" panose="02000803050000020004"/>
                    </a:rPr>
                    <a:t>01</a:t>
                  </a:r>
                  <a:endParaRPr lang="en-US" sz="4660">
                    <a:solidFill>
                      <a:srgbClr val="FFFFFF"/>
                    </a:solidFill>
                    <a:latin typeface="Akzidenz-Grotesk Bold" panose="02000803050000020004"/>
                  </a:endParaRPr>
                </a:p>
              </p:txBody>
            </p:sp>
            <p:grpSp>
              <p:nvGrpSpPr>
                <p:cNvPr id="27" name="Group 27"/>
                <p:cNvGrpSpPr/>
                <p:nvPr>
                  <p:custDataLst>
                    <p:tags r:id="rId12"/>
                  </p:custDataLst>
                </p:nvPr>
              </p:nvGrpSpPr>
              <p:grpSpPr>
                <a:xfrm rot="0">
                  <a:off x="19584" y="7266"/>
                  <a:ext cx="7025" cy="2823"/>
                  <a:chOff x="0" y="0"/>
                  <a:chExt cx="1117246" cy="449004"/>
                </a:xfrm>
              </p:grpSpPr>
              <p:sp>
                <p:nvSpPr>
                  <p:cNvPr id="28" name="Freeform 28"/>
                  <p:cNvSpPr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0" y="0"/>
                    <a:ext cx="1117246" cy="449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7246" h="449004">
                        <a:moveTo>
                          <a:pt x="0" y="0"/>
                        </a:moveTo>
                        <a:lnTo>
                          <a:pt x="1117246" y="0"/>
                        </a:lnTo>
                        <a:lnTo>
                          <a:pt x="1117246" y="449004"/>
                        </a:lnTo>
                        <a:lnTo>
                          <a:pt x="0" y="449004"/>
                        </a:lnTo>
                        <a:close/>
                      </a:path>
                    </a:pathLst>
                  </a:custGeom>
                  <a:solidFill>
                    <a:srgbClr val="264A7B"/>
                  </a:solidFill>
                </p:spPr>
              </p:sp>
              <p:sp>
                <p:nvSpPr>
                  <p:cNvPr id="29" name="TextBox 29"/>
                  <p:cNvSpPr txBox="1"/>
                  <p:nvPr/>
                </p:nvSpPr>
                <p:spPr>
                  <a:xfrm>
                    <a:off x="0" y="-47625"/>
                    <a:ext cx="1117246" cy="49662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105"/>
                      </a:lnSpc>
                    </a:pPr>
                  </a:p>
                </p:txBody>
              </p:sp>
            </p:grpSp>
            <p:sp>
              <p:nvSpPr>
                <p:cNvPr id="30" name="TextBox 30"/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21733" y="8426"/>
                  <a:ext cx="4225" cy="98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just">
                    <a:lnSpc>
                      <a:spcPts val="2855"/>
                    </a:lnSpc>
                  </a:pPr>
                  <a:r>
                    <a:rPr lang="en-US" b="1">
                      <a:solidFill>
                        <a:srgbClr val="FFFF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计算新的特征，例如贷款金额与每月付款的比率。</a:t>
                  </a:r>
                  <a:endParaRPr lang="en-US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  <p:sp>
              <p:nvSpPr>
                <p:cNvPr id="31" name="TextBox 31"/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20157" y="8128"/>
                  <a:ext cx="1229" cy="96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>
                    <a:lnSpc>
                      <a:spcPts val="5590"/>
                    </a:lnSpc>
                    <a:spcBef>
                      <a:spcPct val="0"/>
                    </a:spcBef>
                  </a:pPr>
                  <a:r>
                    <a:rPr lang="en-US" sz="4660">
                      <a:solidFill>
                        <a:srgbClr val="FFFFFF"/>
                      </a:solidFill>
                      <a:latin typeface="Akzidenz-Grotesk Bold" panose="02000803050000020004"/>
                    </a:rPr>
                    <a:t>03</a:t>
                  </a:r>
                  <a:endParaRPr lang="en-US" sz="4660">
                    <a:solidFill>
                      <a:srgbClr val="FFFFFF"/>
                    </a:solidFill>
                    <a:latin typeface="Akzidenz-Grotesk Bold" panose="02000803050000020004"/>
                  </a:endParaRPr>
                </a:p>
              </p:txBody>
            </p:sp>
          </p:grpSp>
          <p:sp>
            <p:nvSpPr>
              <p:cNvPr id="33" name="TextBox 30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4931" y="5220"/>
                <a:ext cx="5191" cy="57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algn="just">
                  <a:lnSpc>
                    <a:spcPts val="2855"/>
                  </a:lnSpc>
                </a:pPr>
                <a:r>
                  <a:rPr lang="en-US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替换或填充缺失值、标准化数据。</a:t>
                </a:r>
                <a:endParaRPr lang="en-US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4" name="TextBox 25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4680" y="7940"/>
                <a:ext cx="7396" cy="779"/>
              </a:xfrm>
              <a:prstGeom prst="rect">
                <a:avLst/>
              </a:prstGeom>
            </p:spPr>
            <p:txBody>
              <a:bodyPr lIns="0" tIns="0" rIns="0" bIns="0" rtlCol="0" anchor="t">
                <a:noAutofit/>
              </a:bodyPr>
              <a:p>
                <a:pPr algn="just">
                  <a:lnSpc>
                    <a:spcPts val="2855"/>
                  </a:lnSpc>
                </a:pPr>
                <a:r>
                  <a:rPr lang="en-US" sz="40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特征生成</a:t>
                </a:r>
                <a:endParaRPr lang="en-US" sz="40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1400" y="3681"/>
              <a:ext cx="9676" cy="6992"/>
              <a:chOff x="2400" y="3780"/>
              <a:chExt cx="9676" cy="6992"/>
            </a:xfrm>
          </p:grpSpPr>
          <p:grpSp>
            <p:nvGrpSpPr>
              <p:cNvPr id="48" name="组合 47"/>
              <p:cNvGrpSpPr/>
              <p:nvPr>
                <p:custDataLst>
                  <p:tags r:id="rId18"/>
                </p:custDataLst>
              </p:nvPr>
            </p:nvGrpSpPr>
            <p:grpSpPr>
              <a:xfrm>
                <a:off x="2400" y="3780"/>
                <a:ext cx="8630" cy="6992"/>
                <a:chOff x="19584" y="4136"/>
                <a:chExt cx="7025" cy="5953"/>
              </a:xfrm>
            </p:grpSpPr>
            <p:grpSp>
              <p:nvGrpSpPr>
                <p:cNvPr id="49" name="Group 20"/>
                <p:cNvGrpSpPr/>
                <p:nvPr>
                  <p:custDataLst>
                    <p:tags r:id="rId19"/>
                  </p:custDataLst>
                </p:nvPr>
              </p:nvGrpSpPr>
              <p:grpSpPr>
                <a:xfrm rot="0">
                  <a:off x="19584" y="4136"/>
                  <a:ext cx="7025" cy="2823"/>
                  <a:chOff x="0" y="0"/>
                  <a:chExt cx="1117246" cy="449004"/>
                </a:xfrm>
              </p:grpSpPr>
              <p:sp>
                <p:nvSpPr>
                  <p:cNvPr id="50" name="Freeform 21"/>
                  <p:cNvSpPr/>
                  <p:nvPr>
                    <p:custDataLst>
                      <p:tags r:id="rId20"/>
                    </p:custDataLst>
                  </p:nvPr>
                </p:nvSpPr>
                <p:spPr>
                  <a:xfrm>
                    <a:off x="0" y="0"/>
                    <a:ext cx="1117246" cy="449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7246" h="449004">
                        <a:moveTo>
                          <a:pt x="0" y="0"/>
                        </a:moveTo>
                        <a:lnTo>
                          <a:pt x="1117246" y="0"/>
                        </a:lnTo>
                        <a:lnTo>
                          <a:pt x="1117246" y="449004"/>
                        </a:lnTo>
                        <a:lnTo>
                          <a:pt x="0" y="449004"/>
                        </a:lnTo>
                        <a:close/>
                      </a:path>
                    </a:pathLst>
                  </a:custGeom>
                  <a:solidFill>
                    <a:srgbClr val="4D7FB2"/>
                  </a:solidFill>
                </p:spPr>
              </p:sp>
              <p:sp>
                <p:nvSpPr>
                  <p:cNvPr id="51" name="TextBox 22"/>
                  <p:cNvSpPr txBox="1"/>
                  <p:nvPr/>
                </p:nvSpPr>
                <p:spPr>
                  <a:xfrm>
                    <a:off x="0" y="-47625"/>
                    <a:ext cx="1117246" cy="49662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p>
                    <a:pPr algn="ctr">
                      <a:lnSpc>
                        <a:spcPts val="3105"/>
                      </a:lnSpc>
                    </a:pPr>
                  </a:p>
                </p:txBody>
              </p:sp>
            </p:grpSp>
            <p:sp>
              <p:nvSpPr>
                <p:cNvPr id="52" name="TextBox 25"/>
                <p:cNvSpPr txBox="1"/>
                <p:nvPr>
                  <p:custDataLst>
                    <p:tags r:id="rId21"/>
                  </p:custDataLst>
                </p:nvPr>
              </p:nvSpPr>
              <p:spPr>
                <a:xfrm>
                  <a:off x="21624" y="4578"/>
                  <a:ext cx="4225" cy="67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noAutofit/>
                </a:bodyPr>
                <a:p>
                  <a:pPr algn="just">
                    <a:lnSpc>
                      <a:spcPts val="2855"/>
                    </a:lnSpc>
                  </a:pPr>
                  <a:r>
                    <a:rPr lang="en-US" sz="4000" b="1">
                      <a:solidFill>
                        <a:srgbClr val="FFFFFF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特征转换</a:t>
                  </a:r>
                  <a:endParaRPr lang="en-US" sz="40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53" name="TextBox 26"/>
                <p:cNvSpPr txBox="1"/>
                <p:nvPr>
                  <p:custDataLst>
                    <p:tags r:id="rId22"/>
                  </p:custDataLst>
                </p:nvPr>
              </p:nvSpPr>
              <p:spPr>
                <a:xfrm>
                  <a:off x="20157" y="4998"/>
                  <a:ext cx="1229" cy="96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p>
                  <a:pPr marL="0" lvl="0" indent="0">
                    <a:lnSpc>
                      <a:spcPts val="5590"/>
                    </a:lnSpc>
                    <a:spcBef>
                      <a:spcPct val="0"/>
                    </a:spcBef>
                  </a:pPr>
                  <a:r>
                    <a:rPr lang="en-US" sz="4660">
                      <a:solidFill>
                        <a:srgbClr val="FFFFFF"/>
                      </a:solidFill>
                      <a:latin typeface="Akzidenz-Grotesk Bold" panose="02000803050000020004"/>
                    </a:rPr>
                    <a:t>02</a:t>
                  </a:r>
                  <a:endParaRPr lang="en-US" sz="4660">
                    <a:solidFill>
                      <a:srgbClr val="FFFFFF"/>
                    </a:solidFill>
                    <a:latin typeface="Akzidenz-Grotesk Bold" panose="02000803050000020004"/>
                  </a:endParaRPr>
                </a:p>
              </p:txBody>
            </p:sp>
            <p:grpSp>
              <p:nvGrpSpPr>
                <p:cNvPr id="54" name="Group 27"/>
                <p:cNvGrpSpPr/>
                <p:nvPr>
                  <p:custDataLst>
                    <p:tags r:id="rId23"/>
                  </p:custDataLst>
                </p:nvPr>
              </p:nvGrpSpPr>
              <p:grpSpPr>
                <a:xfrm rot="0">
                  <a:off x="19584" y="7266"/>
                  <a:ext cx="7025" cy="2823"/>
                  <a:chOff x="0" y="0"/>
                  <a:chExt cx="1117246" cy="449004"/>
                </a:xfrm>
              </p:grpSpPr>
              <p:sp>
                <p:nvSpPr>
                  <p:cNvPr id="55" name="Freeform 28"/>
                  <p:cNvSpPr/>
                  <p:nvPr>
                    <p:custDataLst>
                      <p:tags r:id="rId24"/>
                    </p:custDataLst>
                  </p:nvPr>
                </p:nvSpPr>
                <p:spPr>
                  <a:xfrm>
                    <a:off x="0" y="0"/>
                    <a:ext cx="1117246" cy="449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7246" h="449004">
                        <a:moveTo>
                          <a:pt x="0" y="0"/>
                        </a:moveTo>
                        <a:lnTo>
                          <a:pt x="1117246" y="0"/>
                        </a:lnTo>
                        <a:lnTo>
                          <a:pt x="1117246" y="449004"/>
                        </a:lnTo>
                        <a:lnTo>
                          <a:pt x="0" y="449004"/>
                        </a:lnTo>
                        <a:close/>
                      </a:path>
                    </a:pathLst>
                  </a:custGeom>
                  <a:solidFill>
                    <a:srgbClr val="264A7B"/>
                  </a:solidFill>
                </p:spPr>
              </p:sp>
              <p:sp>
                <p:nvSpPr>
                  <p:cNvPr id="56" name="TextBox 29"/>
                  <p:cNvSpPr txBox="1"/>
                  <p:nvPr/>
                </p:nvSpPr>
                <p:spPr>
                  <a:xfrm>
                    <a:off x="0" y="-47625"/>
                    <a:ext cx="1117246" cy="49662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p>
                    <a:pPr algn="ctr">
                      <a:lnSpc>
                        <a:spcPts val="3105"/>
                      </a:lnSpc>
                    </a:pPr>
                  </a:p>
                </p:txBody>
              </p:sp>
            </p:grpSp>
            <p:sp>
              <p:nvSpPr>
                <p:cNvPr id="57" name="TextBox 30"/>
                <p:cNvSpPr txBox="1"/>
                <p:nvPr>
                  <p:custDataLst>
                    <p:tags r:id="rId25"/>
                  </p:custDataLst>
                </p:nvPr>
              </p:nvSpPr>
              <p:spPr>
                <a:xfrm>
                  <a:off x="21733" y="8426"/>
                  <a:ext cx="4225" cy="49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p>
                  <a:pPr algn="just">
                    <a:lnSpc>
                      <a:spcPts val="2855"/>
                    </a:lnSpc>
                  </a:pPr>
                  <a:r>
                    <a:rPr lang="en-US" b="1">
                      <a:solidFill>
                        <a:srgbClr val="FFFF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删除或筛选特定的数据行或列。</a:t>
                  </a:r>
                  <a:endParaRPr lang="en-US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  <p:sp>
              <p:nvSpPr>
                <p:cNvPr id="58" name="TextBox 31"/>
                <p:cNvSpPr txBox="1"/>
                <p:nvPr>
                  <p:custDataLst>
                    <p:tags r:id="rId26"/>
                  </p:custDataLst>
                </p:nvPr>
              </p:nvSpPr>
              <p:spPr>
                <a:xfrm>
                  <a:off x="20157" y="8128"/>
                  <a:ext cx="1229" cy="96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p>
                  <a:pPr marL="0" lvl="0" indent="0">
                    <a:lnSpc>
                      <a:spcPts val="5590"/>
                    </a:lnSpc>
                    <a:spcBef>
                      <a:spcPct val="0"/>
                    </a:spcBef>
                  </a:pPr>
                  <a:r>
                    <a:rPr lang="en-US" sz="4660">
                      <a:solidFill>
                        <a:srgbClr val="FFFFFF"/>
                      </a:solidFill>
                      <a:latin typeface="Akzidenz-Grotesk Bold" panose="02000803050000020004"/>
                    </a:rPr>
                    <a:t>04</a:t>
                  </a:r>
                  <a:endParaRPr lang="en-US" sz="4660">
                    <a:solidFill>
                      <a:srgbClr val="FFFFFF"/>
                    </a:solidFill>
                    <a:latin typeface="Akzidenz-Grotesk Bold" panose="02000803050000020004"/>
                  </a:endParaRPr>
                </a:p>
              </p:txBody>
            </p:sp>
          </p:grpSp>
          <p:sp>
            <p:nvSpPr>
              <p:cNvPr id="59" name="TextBox 30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4931" y="5220"/>
                <a:ext cx="5191" cy="115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algn="just">
                  <a:lnSpc>
                    <a:spcPts val="2855"/>
                  </a:lnSpc>
                </a:pPr>
                <a:r>
                  <a:rPr lang="en-US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编码分类变量，例如将文本标签转换为数字。</a:t>
                </a:r>
                <a:endParaRPr lang="en-US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0" name="TextBox 25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4680" y="7940"/>
                <a:ext cx="7396" cy="779"/>
              </a:xfrm>
              <a:prstGeom prst="rect">
                <a:avLst/>
              </a:prstGeom>
            </p:spPr>
            <p:txBody>
              <a:bodyPr lIns="0" tIns="0" rIns="0" bIns="0" rtlCol="0" anchor="t">
                <a:noAutofit/>
              </a:bodyPr>
              <a:p>
                <a:pPr algn="just">
                  <a:lnSpc>
                    <a:spcPts val="2855"/>
                  </a:lnSpc>
                </a:pPr>
                <a:r>
                  <a:rPr lang="en-US" sz="40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数据筛选</a:t>
                </a:r>
                <a:endParaRPr lang="en-US" sz="40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90" name="Freeform 20"/>
          <p:cNvSpPr/>
          <p:nvPr/>
        </p:nvSpPr>
        <p:spPr>
          <a:xfrm>
            <a:off x="4104640" y="7653655"/>
            <a:ext cx="10549255" cy="1510030"/>
          </a:xfrm>
          <a:custGeom>
            <a:avLst/>
            <a:gdLst/>
            <a:ahLst/>
            <a:cxnLst/>
            <a:rect l="l" t="t" r="r" b="b"/>
            <a:pathLst>
              <a:path w="3426964" h="486235">
                <a:moveTo>
                  <a:pt x="11977" y="0"/>
                </a:moveTo>
                <a:lnTo>
                  <a:pt x="3414988" y="0"/>
                </a:lnTo>
                <a:cubicBezTo>
                  <a:pt x="3418164" y="0"/>
                  <a:pt x="3421211" y="1262"/>
                  <a:pt x="3423457" y="3508"/>
                </a:cubicBezTo>
                <a:cubicBezTo>
                  <a:pt x="3425703" y="5754"/>
                  <a:pt x="3426964" y="8800"/>
                  <a:pt x="3426964" y="11977"/>
                </a:cubicBezTo>
                <a:lnTo>
                  <a:pt x="3426964" y="474258"/>
                </a:lnTo>
                <a:cubicBezTo>
                  <a:pt x="3426964" y="477434"/>
                  <a:pt x="3425703" y="480481"/>
                  <a:pt x="3423457" y="482727"/>
                </a:cubicBezTo>
                <a:cubicBezTo>
                  <a:pt x="3421211" y="484973"/>
                  <a:pt x="3418164" y="486235"/>
                  <a:pt x="3414988" y="486235"/>
                </a:cubicBezTo>
                <a:lnTo>
                  <a:pt x="11977" y="486235"/>
                </a:lnTo>
                <a:cubicBezTo>
                  <a:pt x="8800" y="486235"/>
                  <a:pt x="5754" y="484973"/>
                  <a:pt x="3508" y="482727"/>
                </a:cubicBezTo>
                <a:cubicBezTo>
                  <a:pt x="1262" y="480481"/>
                  <a:pt x="0" y="477434"/>
                  <a:pt x="0" y="474258"/>
                </a:cubicBezTo>
                <a:lnTo>
                  <a:pt x="0" y="11977"/>
                </a:lnTo>
                <a:cubicBezTo>
                  <a:pt x="0" y="8800"/>
                  <a:pt x="1262" y="5754"/>
                  <a:pt x="3508" y="3508"/>
                </a:cubicBezTo>
                <a:cubicBezTo>
                  <a:pt x="5754" y="1262"/>
                  <a:pt x="8800" y="0"/>
                  <a:pt x="1197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>
            <a:solidFill>
              <a:srgbClr val="264A7B"/>
            </a:solidFill>
            <a:prstDash val="sysDot"/>
            <a:round/>
          </a:ln>
        </p:spPr>
      </p:sp>
      <p:sp>
        <p:nvSpPr>
          <p:cNvPr id="91" name="TextBox 23"/>
          <p:cNvSpPr txBox="1"/>
          <p:nvPr/>
        </p:nvSpPr>
        <p:spPr>
          <a:xfrm>
            <a:off x="4815840" y="7679065"/>
            <a:ext cx="9096375" cy="1292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just" fontAlgn="auto">
              <a:lnSpc>
                <a:spcPct val="150000"/>
              </a:lnSpc>
            </a:pPr>
            <a:r>
              <a:rPr 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数据清洗步骤有助于提升数据的质量和一致性，为后续的模型训练和分析提供了坚实的基础。</a:t>
            </a:r>
            <a:endParaRPr 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2085" y="726440"/>
            <a:ext cx="732853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数据预处理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与特征转换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3" name="组合 192"/>
          <p:cNvGrpSpPr/>
          <p:nvPr>
            <p:custDataLst>
              <p:tags r:id="rId1"/>
            </p:custDataLst>
          </p:nvPr>
        </p:nvGrpSpPr>
        <p:grpSpPr>
          <a:xfrm>
            <a:off x="-121285" y="1885950"/>
            <a:ext cx="7202170" cy="6529070"/>
            <a:chOff x="2040" y="4671"/>
            <a:chExt cx="9040" cy="7791"/>
          </a:xfrm>
        </p:grpSpPr>
        <p:sp>
          <p:nvSpPr>
            <p:cNvPr id="194" name="PA-任意多边形 1"/>
            <p:cNvSpPr/>
            <p:nvPr>
              <p:custDataLst>
                <p:tags r:id="rId2"/>
              </p:custDataLst>
            </p:nvPr>
          </p:nvSpPr>
          <p:spPr>
            <a:xfrm>
              <a:off x="5902" y="4671"/>
              <a:ext cx="115" cy="172"/>
            </a:xfrm>
            <a:custGeom>
              <a:avLst/>
              <a:gdLst/>
              <a:ahLst/>
              <a:cxnLst/>
              <a:rect l="0" t="0" r="0" b="0"/>
              <a:pathLst>
                <a:path w="77852" h="116587">
                  <a:moveTo>
                    <a:pt x="14351" y="0"/>
                  </a:moveTo>
                  <a:cubicBezTo>
                    <a:pt x="77851" y="8890"/>
                    <a:pt x="16383" y="64897"/>
                    <a:pt x="47625" y="116586"/>
                  </a:cubicBezTo>
                  <a:cubicBezTo>
                    <a:pt x="0" y="114300"/>
                    <a:pt x="17145" y="47117"/>
                    <a:pt x="14351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3352000" t="-407000" r="-4394000" b="-4838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PA-任意多边形 2"/>
            <p:cNvSpPr/>
            <p:nvPr>
              <p:custDataLst>
                <p:tags r:id="rId4"/>
              </p:custDataLst>
            </p:nvPr>
          </p:nvSpPr>
          <p:spPr>
            <a:xfrm>
              <a:off x="10027" y="7032"/>
              <a:ext cx="911" cy="846"/>
            </a:xfrm>
            <a:custGeom>
              <a:avLst/>
              <a:gdLst/>
              <a:ahLst/>
              <a:cxnLst/>
              <a:rect l="0" t="0" r="0" b="0"/>
              <a:pathLst>
                <a:path w="616840" h="572898">
                  <a:moveTo>
                    <a:pt x="561467" y="196215"/>
                  </a:moveTo>
                  <a:cubicBezTo>
                    <a:pt x="616839" y="572897"/>
                    <a:pt x="0" y="534543"/>
                    <a:pt x="128651" y="179578"/>
                  </a:cubicBezTo>
                  <a:cubicBezTo>
                    <a:pt x="193802" y="0"/>
                    <a:pt x="475615" y="27305"/>
                    <a:pt x="561467" y="196215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876000" t="-362000" r="-16000" b="-625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PA-任意多边形 3"/>
            <p:cNvSpPr/>
            <p:nvPr>
              <p:custDataLst>
                <p:tags r:id="rId5"/>
              </p:custDataLst>
            </p:nvPr>
          </p:nvSpPr>
          <p:spPr>
            <a:xfrm>
              <a:off x="10539" y="10200"/>
              <a:ext cx="541" cy="356"/>
            </a:xfrm>
            <a:custGeom>
              <a:avLst/>
              <a:gdLst/>
              <a:ahLst/>
              <a:cxnLst/>
              <a:rect l="0" t="0" r="0" b="0"/>
              <a:pathLst>
                <a:path w="366142" h="240793">
                  <a:moveTo>
                    <a:pt x="0" y="27813"/>
                  </a:moveTo>
                  <a:cubicBezTo>
                    <a:pt x="88900" y="0"/>
                    <a:pt x="302260" y="3683"/>
                    <a:pt x="366141" y="94361"/>
                  </a:cubicBezTo>
                  <a:cubicBezTo>
                    <a:pt x="294640" y="240792"/>
                    <a:pt x="69342" y="90932"/>
                    <a:pt x="0" y="27813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572000" t="-1750000" b="-732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PA-任意多边形 4"/>
            <p:cNvSpPr/>
            <p:nvPr>
              <p:custDataLst>
                <p:tags r:id="rId6"/>
              </p:custDataLst>
            </p:nvPr>
          </p:nvSpPr>
          <p:spPr>
            <a:xfrm>
              <a:off x="2040" y="8653"/>
              <a:ext cx="66" cy="286"/>
            </a:xfrm>
            <a:custGeom>
              <a:avLst/>
              <a:gdLst/>
              <a:ahLst/>
              <a:cxnLst/>
              <a:rect l="0" t="0" r="0" b="0"/>
              <a:pathLst>
                <a:path w="44705" h="193676">
                  <a:moveTo>
                    <a:pt x="33782" y="47879"/>
                  </a:moveTo>
                  <a:cubicBezTo>
                    <a:pt x="44704" y="0"/>
                    <a:pt x="0" y="193675"/>
                    <a:pt x="33782" y="47879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t="-1636000" r="-13555000" b="-1475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PA-任意多边形 5"/>
            <p:cNvSpPr/>
            <p:nvPr>
              <p:custDataLst>
                <p:tags r:id="rId7"/>
              </p:custDataLst>
            </p:nvPr>
          </p:nvSpPr>
          <p:spPr>
            <a:xfrm>
              <a:off x="3305" y="9854"/>
              <a:ext cx="187" cy="187"/>
            </a:xfrm>
            <a:custGeom>
              <a:avLst/>
              <a:gdLst/>
              <a:ahLst/>
              <a:cxnLst/>
              <a:rect l="0" t="0" r="0" b="0"/>
              <a:pathLst>
                <a:path w="126874" h="126338">
                  <a:moveTo>
                    <a:pt x="109474" y="103632"/>
                  </a:moveTo>
                  <a:cubicBezTo>
                    <a:pt x="85190" y="120325"/>
                    <a:pt x="55126" y="126337"/>
                    <a:pt x="26289" y="120269"/>
                  </a:cubicBezTo>
                  <a:cubicBezTo>
                    <a:pt x="0" y="33274"/>
                    <a:pt x="126873" y="0"/>
                    <a:pt x="109474" y="103632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75000" t="-3154000" r="-4048000" b="-1673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PA-任意多边形 6"/>
            <p:cNvSpPr/>
            <p:nvPr>
              <p:custDataLst>
                <p:tags r:id="rId8"/>
              </p:custDataLst>
            </p:nvPr>
          </p:nvSpPr>
          <p:spPr>
            <a:xfrm>
              <a:off x="10033" y="9302"/>
              <a:ext cx="128" cy="147"/>
            </a:xfrm>
            <a:custGeom>
              <a:avLst/>
              <a:gdLst/>
              <a:ahLst/>
              <a:cxnLst/>
              <a:rect l="0" t="0" r="0" b="0"/>
              <a:pathLst>
                <a:path w="86488" h="99315">
                  <a:moveTo>
                    <a:pt x="37084" y="0"/>
                  </a:moveTo>
                  <a:cubicBezTo>
                    <a:pt x="86487" y="1397"/>
                    <a:pt x="81534" y="99314"/>
                    <a:pt x="20320" y="83185"/>
                  </a:cubicBezTo>
                  <a:cubicBezTo>
                    <a:pt x="22479" y="53340"/>
                    <a:pt x="0" y="48133"/>
                    <a:pt x="3683" y="16637"/>
                  </a:cubicBezTo>
                  <a:cubicBezTo>
                    <a:pt x="22987" y="19304"/>
                    <a:pt x="33274" y="12954"/>
                    <a:pt x="37084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239000" t="-3627000" r="-717000" b="-252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PA-任意多边形 7"/>
            <p:cNvSpPr/>
            <p:nvPr>
              <p:custDataLst>
                <p:tags r:id="rId9"/>
              </p:custDataLst>
            </p:nvPr>
          </p:nvSpPr>
          <p:spPr>
            <a:xfrm>
              <a:off x="2841" y="10342"/>
              <a:ext cx="133" cy="140"/>
            </a:xfrm>
            <a:custGeom>
              <a:avLst/>
              <a:gdLst/>
              <a:ahLst/>
              <a:cxnLst/>
              <a:rect l="0" t="0" r="0" b="0"/>
              <a:pathLst>
                <a:path w="90298" h="95124">
                  <a:moveTo>
                    <a:pt x="23749" y="7112"/>
                  </a:moveTo>
                  <a:cubicBezTo>
                    <a:pt x="58547" y="0"/>
                    <a:pt x="67691" y="18415"/>
                    <a:pt x="90297" y="23622"/>
                  </a:cubicBezTo>
                  <a:cubicBezTo>
                    <a:pt x="80010" y="38481"/>
                    <a:pt x="70104" y="53467"/>
                    <a:pt x="90297" y="57023"/>
                  </a:cubicBezTo>
                  <a:cubicBezTo>
                    <a:pt x="64897" y="95123"/>
                    <a:pt x="49657" y="82423"/>
                    <a:pt x="7112" y="73660"/>
                  </a:cubicBezTo>
                  <a:cubicBezTo>
                    <a:pt x="0" y="38862"/>
                    <a:pt x="18415" y="29591"/>
                    <a:pt x="23749" y="7112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01000" t="-4547000" r="-6082000" b="-1913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PA-任意多边形 8"/>
            <p:cNvSpPr/>
            <p:nvPr>
              <p:custDataLst>
                <p:tags r:id="rId10"/>
              </p:custDataLst>
            </p:nvPr>
          </p:nvSpPr>
          <p:spPr>
            <a:xfrm>
              <a:off x="2041" y="8873"/>
              <a:ext cx="370" cy="367"/>
            </a:xfrm>
            <a:custGeom>
              <a:avLst/>
              <a:gdLst/>
              <a:ahLst/>
              <a:cxnLst/>
              <a:rect l="0" t="0" r="0" b="0"/>
              <a:pathLst>
                <a:path w="250318" h="248286">
                  <a:moveTo>
                    <a:pt x="99822" y="248285"/>
                  </a:moveTo>
                  <a:cubicBezTo>
                    <a:pt x="38862" y="248285"/>
                    <a:pt x="36322" y="189992"/>
                    <a:pt x="0" y="165100"/>
                  </a:cubicBezTo>
                  <a:cubicBezTo>
                    <a:pt x="57023" y="0"/>
                    <a:pt x="250317" y="168656"/>
                    <a:pt x="99822" y="248285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t="-1336000" r="-2345000" b="-1068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PA-任意多边形 9"/>
            <p:cNvSpPr/>
            <p:nvPr>
              <p:custDataLst>
                <p:tags r:id="rId11"/>
              </p:custDataLst>
            </p:nvPr>
          </p:nvSpPr>
          <p:spPr>
            <a:xfrm>
              <a:off x="4123" y="5936"/>
              <a:ext cx="121" cy="79"/>
            </a:xfrm>
            <a:custGeom>
              <a:avLst/>
              <a:gdLst/>
              <a:ahLst/>
              <a:cxnLst/>
              <a:rect l="0" t="0" r="0" b="0"/>
              <a:pathLst>
                <a:path w="81916" h="53722">
                  <a:moveTo>
                    <a:pt x="25400" y="4826"/>
                  </a:moveTo>
                  <a:cubicBezTo>
                    <a:pt x="0" y="45720"/>
                    <a:pt x="81915" y="53721"/>
                    <a:pt x="75311" y="21463"/>
                  </a:cubicBezTo>
                  <a:cubicBezTo>
                    <a:pt x="53340" y="20574"/>
                    <a:pt x="51562" y="0"/>
                    <a:pt x="25400" y="482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718000" t="-2486000" r="-5638000" b="-903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PA-任意多边形 10"/>
            <p:cNvSpPr/>
            <p:nvPr>
              <p:custDataLst>
                <p:tags r:id="rId12"/>
              </p:custDataLst>
            </p:nvPr>
          </p:nvSpPr>
          <p:spPr>
            <a:xfrm>
              <a:off x="9459" y="5411"/>
              <a:ext cx="169" cy="156"/>
            </a:xfrm>
            <a:custGeom>
              <a:avLst/>
              <a:gdLst/>
              <a:ahLst/>
              <a:cxnLst/>
              <a:rect l="0" t="0" r="0" b="0"/>
              <a:pathLst>
                <a:path w="113793" h="105850">
                  <a:moveTo>
                    <a:pt x="47625" y="0"/>
                  </a:moveTo>
                  <a:cubicBezTo>
                    <a:pt x="40640" y="31877"/>
                    <a:pt x="0" y="30226"/>
                    <a:pt x="14351" y="83312"/>
                  </a:cubicBezTo>
                  <a:cubicBezTo>
                    <a:pt x="38559" y="99846"/>
                    <a:pt x="68440" y="105849"/>
                    <a:pt x="97155" y="99949"/>
                  </a:cubicBezTo>
                  <a:cubicBezTo>
                    <a:pt x="100965" y="87249"/>
                    <a:pt x="97155" y="67183"/>
                    <a:pt x="113792" y="66675"/>
                  </a:cubicBezTo>
                  <a:cubicBezTo>
                    <a:pt x="111125" y="3048"/>
                    <a:pt x="111125" y="3048"/>
                    <a:pt x="47625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4403000" t="-921000" r="-862000" b="-4854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PA-任意多边形 11"/>
            <p:cNvSpPr/>
            <p:nvPr>
              <p:custDataLst>
                <p:tags r:id="rId13"/>
              </p:custDataLst>
            </p:nvPr>
          </p:nvSpPr>
          <p:spPr>
            <a:xfrm>
              <a:off x="5231" y="5599"/>
              <a:ext cx="233" cy="213"/>
            </a:xfrm>
            <a:custGeom>
              <a:avLst/>
              <a:gdLst/>
              <a:ahLst/>
              <a:cxnLst/>
              <a:rect l="0" t="0" r="0" b="0"/>
              <a:pathLst>
                <a:path w="157989" h="144527">
                  <a:moveTo>
                    <a:pt x="150749" y="58420"/>
                  </a:moveTo>
                  <a:cubicBezTo>
                    <a:pt x="141732" y="0"/>
                    <a:pt x="54102" y="31877"/>
                    <a:pt x="17526" y="41910"/>
                  </a:cubicBezTo>
                  <a:cubicBezTo>
                    <a:pt x="0" y="114808"/>
                    <a:pt x="157988" y="144526"/>
                    <a:pt x="150749" y="5842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369000" t="-764000" r="-2410000" b="-3447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3116" y="6716"/>
              <a:ext cx="641" cy="1204"/>
            </a:xfrm>
            <a:custGeom>
              <a:avLst/>
              <a:gdLst/>
              <a:ahLst/>
              <a:cxnLst/>
              <a:rect l="0" t="0" r="0" b="0"/>
              <a:pathLst>
                <a:path w="434371" h="814960">
                  <a:moveTo>
                    <a:pt x="393827" y="540766"/>
                  </a:moveTo>
                  <a:cubicBezTo>
                    <a:pt x="428367" y="474018"/>
                    <a:pt x="434370" y="396118"/>
                    <a:pt x="410464" y="324866"/>
                  </a:cubicBezTo>
                  <a:cubicBezTo>
                    <a:pt x="14859" y="0"/>
                    <a:pt x="0" y="814959"/>
                    <a:pt x="393827" y="54076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68000" t="-228000" r="-1142000" b="-43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PA-任意多边形 13"/>
            <p:cNvSpPr/>
            <p:nvPr>
              <p:custDataLst>
                <p:tags r:id="rId15"/>
              </p:custDataLst>
            </p:nvPr>
          </p:nvSpPr>
          <p:spPr>
            <a:xfrm>
              <a:off x="4834" y="9499"/>
              <a:ext cx="233" cy="116"/>
            </a:xfrm>
            <a:custGeom>
              <a:avLst/>
              <a:gdLst/>
              <a:ahLst/>
              <a:cxnLst/>
              <a:rect l="0" t="0" r="0" b="0"/>
              <a:pathLst>
                <a:path w="157608" h="78487">
                  <a:moveTo>
                    <a:pt x="60198" y="0"/>
                  </a:moveTo>
                  <a:cubicBezTo>
                    <a:pt x="0" y="78486"/>
                    <a:pt x="157607" y="22098"/>
                    <a:pt x="60198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199000" t="-4764000" r="-2581000" b="-305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PA-任意多边形 14"/>
            <p:cNvSpPr/>
            <p:nvPr>
              <p:custDataLst>
                <p:tags r:id="rId16"/>
              </p:custDataLst>
            </p:nvPr>
          </p:nvSpPr>
          <p:spPr>
            <a:xfrm>
              <a:off x="4746" y="10185"/>
              <a:ext cx="148" cy="131"/>
            </a:xfrm>
            <a:custGeom>
              <a:avLst/>
              <a:gdLst/>
              <a:ahLst/>
              <a:cxnLst/>
              <a:rect l="0" t="0" r="0" b="0"/>
              <a:pathLst>
                <a:path w="99823" h="88266">
                  <a:moveTo>
                    <a:pt x="0" y="46736"/>
                  </a:moveTo>
                  <a:cubicBezTo>
                    <a:pt x="42926" y="76708"/>
                    <a:pt x="80010" y="88265"/>
                    <a:pt x="99822" y="30099"/>
                  </a:cubicBezTo>
                  <a:cubicBezTo>
                    <a:pt x="43561" y="31115"/>
                    <a:pt x="28829" y="0"/>
                    <a:pt x="0" y="4673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830000" t="-4755000" r="-4183000" b="-2179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PA_ImportSvg_636772743967942848"/>
            <p:cNvSpPr/>
            <p:nvPr>
              <p:custDataLst>
                <p:tags r:id="rId17"/>
              </p:custDataLst>
            </p:nvPr>
          </p:nvSpPr>
          <p:spPr>
            <a:xfrm>
              <a:off x="4392" y="5915"/>
              <a:ext cx="5023" cy="6547"/>
            </a:xfrm>
            <a:custGeom>
              <a:avLst/>
              <a:gdLst/>
              <a:ahLst/>
              <a:cxnLst/>
              <a:rect l="l" t="t" r="r" b="b"/>
              <a:pathLst>
                <a:path w="3399788" h="4431158">
                  <a:moveTo>
                    <a:pt x="3133345" y="1181862"/>
                  </a:moveTo>
                  <a:cubicBezTo>
                    <a:pt x="2978659" y="1111885"/>
                    <a:pt x="2946909" y="945769"/>
                    <a:pt x="3066797" y="832231"/>
                  </a:cubicBezTo>
                  <a:cubicBezTo>
                    <a:pt x="2980945" y="815848"/>
                    <a:pt x="2952497" y="741426"/>
                    <a:pt x="2928113" y="663956"/>
                  </a:cubicBezTo>
                  <a:cubicBezTo>
                    <a:pt x="2936026" y="675314"/>
                    <a:pt x="2945375" y="685602"/>
                    <a:pt x="2955926" y="694563"/>
                  </a:cubicBezTo>
                  <a:cubicBezTo>
                    <a:pt x="3063622" y="702437"/>
                    <a:pt x="3123185" y="662051"/>
                    <a:pt x="3105786" y="544703"/>
                  </a:cubicBezTo>
                  <a:cubicBezTo>
                    <a:pt x="3052954" y="450723"/>
                    <a:pt x="2910460" y="516636"/>
                    <a:pt x="2909698" y="607441"/>
                  </a:cubicBezTo>
                  <a:cubicBezTo>
                    <a:pt x="2906650" y="599059"/>
                    <a:pt x="2903602" y="590677"/>
                    <a:pt x="2900300" y="582041"/>
                  </a:cubicBezTo>
                  <a:cubicBezTo>
                    <a:pt x="2762251" y="548005"/>
                    <a:pt x="2620900" y="517652"/>
                    <a:pt x="2600707" y="366141"/>
                  </a:cubicBezTo>
                  <a:cubicBezTo>
                    <a:pt x="2479930" y="342011"/>
                    <a:pt x="2323720" y="285115"/>
                    <a:pt x="2400809" y="116459"/>
                  </a:cubicBezTo>
                  <a:cubicBezTo>
                    <a:pt x="2339341" y="121412"/>
                    <a:pt x="2340992" y="189738"/>
                    <a:pt x="2251203" y="166497"/>
                  </a:cubicBezTo>
                  <a:cubicBezTo>
                    <a:pt x="2193545" y="146558"/>
                    <a:pt x="2180845" y="81280"/>
                    <a:pt x="2168145" y="16637"/>
                  </a:cubicBezTo>
                  <a:cubicBezTo>
                    <a:pt x="2114297" y="26289"/>
                    <a:pt x="2090675" y="5334"/>
                    <a:pt x="2051686" y="0"/>
                  </a:cubicBezTo>
                  <a:cubicBezTo>
                    <a:pt x="1899286" y="136271"/>
                    <a:pt x="1565022" y="13970"/>
                    <a:pt x="1419099" y="16637"/>
                  </a:cubicBezTo>
                  <a:cubicBezTo>
                    <a:pt x="1281939" y="75057"/>
                    <a:pt x="926593" y="263525"/>
                    <a:pt x="736601" y="283337"/>
                  </a:cubicBezTo>
                  <a:cubicBezTo>
                    <a:pt x="748666" y="334137"/>
                    <a:pt x="719583" y="343916"/>
                    <a:pt x="719964" y="383159"/>
                  </a:cubicBezTo>
                  <a:cubicBezTo>
                    <a:pt x="517653" y="455041"/>
                    <a:pt x="421387" y="656463"/>
                    <a:pt x="253874" y="716153"/>
                  </a:cubicBezTo>
                  <a:cubicBezTo>
                    <a:pt x="297689" y="886968"/>
                    <a:pt x="230887" y="920877"/>
                    <a:pt x="137415" y="999109"/>
                  </a:cubicBezTo>
                  <a:cubicBezTo>
                    <a:pt x="155195" y="1266698"/>
                    <a:pt x="1" y="1361186"/>
                    <a:pt x="37339" y="1648333"/>
                  </a:cubicBezTo>
                  <a:cubicBezTo>
                    <a:pt x="39625" y="1650873"/>
                    <a:pt x="41530" y="1653413"/>
                    <a:pt x="43689" y="1655953"/>
                  </a:cubicBezTo>
                  <a:cubicBezTo>
                    <a:pt x="43689" y="1675257"/>
                    <a:pt x="41530" y="1694053"/>
                    <a:pt x="51690" y="1708912"/>
                  </a:cubicBezTo>
                  <a:cubicBezTo>
                    <a:pt x="50420" y="1766062"/>
                    <a:pt x="49658" y="1837309"/>
                    <a:pt x="53849" y="1912112"/>
                  </a:cubicBezTo>
                  <a:cubicBezTo>
                    <a:pt x="57532" y="1980565"/>
                    <a:pt x="57913" y="2048256"/>
                    <a:pt x="57913" y="2105152"/>
                  </a:cubicBezTo>
                  <a:cubicBezTo>
                    <a:pt x="48261" y="2124075"/>
                    <a:pt x="57913" y="2135251"/>
                    <a:pt x="57913" y="2155063"/>
                  </a:cubicBezTo>
                  <a:cubicBezTo>
                    <a:pt x="57913" y="2170430"/>
                    <a:pt x="52452" y="2185924"/>
                    <a:pt x="51690" y="2200656"/>
                  </a:cubicBezTo>
                  <a:cubicBezTo>
                    <a:pt x="50420" y="2228342"/>
                    <a:pt x="49023" y="2256028"/>
                    <a:pt x="49658" y="2281682"/>
                  </a:cubicBezTo>
                  <a:cubicBezTo>
                    <a:pt x="51309" y="2351659"/>
                    <a:pt x="46864" y="2418461"/>
                    <a:pt x="43435" y="2480945"/>
                  </a:cubicBezTo>
                  <a:cubicBezTo>
                    <a:pt x="51817" y="2492121"/>
                    <a:pt x="41276" y="2515489"/>
                    <a:pt x="49658" y="2528824"/>
                  </a:cubicBezTo>
                  <a:cubicBezTo>
                    <a:pt x="40387" y="2537333"/>
                    <a:pt x="44451" y="2545461"/>
                    <a:pt x="49658" y="2555748"/>
                  </a:cubicBezTo>
                  <a:cubicBezTo>
                    <a:pt x="51817" y="2583561"/>
                    <a:pt x="39117" y="2619248"/>
                    <a:pt x="53849" y="2640838"/>
                  </a:cubicBezTo>
                  <a:cubicBezTo>
                    <a:pt x="39371" y="2656459"/>
                    <a:pt x="48769" y="2676398"/>
                    <a:pt x="39244" y="2696972"/>
                  </a:cubicBezTo>
                  <a:cubicBezTo>
                    <a:pt x="53722" y="2719832"/>
                    <a:pt x="39244" y="2765171"/>
                    <a:pt x="37212" y="2794508"/>
                  </a:cubicBezTo>
                  <a:cubicBezTo>
                    <a:pt x="37212" y="2801874"/>
                    <a:pt x="44197" y="2801366"/>
                    <a:pt x="45467" y="2807208"/>
                  </a:cubicBezTo>
                  <a:cubicBezTo>
                    <a:pt x="29719" y="2858008"/>
                    <a:pt x="39625" y="2934208"/>
                    <a:pt x="49658" y="2983738"/>
                  </a:cubicBezTo>
                  <a:cubicBezTo>
                    <a:pt x="43435" y="2998978"/>
                    <a:pt x="49658" y="3033268"/>
                    <a:pt x="36958" y="3048127"/>
                  </a:cubicBezTo>
                  <a:cubicBezTo>
                    <a:pt x="40895" y="3118993"/>
                    <a:pt x="5589" y="3209544"/>
                    <a:pt x="43181" y="3278505"/>
                  </a:cubicBezTo>
                  <a:cubicBezTo>
                    <a:pt x="27179" y="3295523"/>
                    <a:pt x="36450" y="3322447"/>
                    <a:pt x="28576" y="3340862"/>
                  </a:cubicBezTo>
                  <a:cubicBezTo>
                    <a:pt x="39244" y="3372231"/>
                    <a:pt x="41276" y="3398901"/>
                    <a:pt x="59818" y="3421761"/>
                  </a:cubicBezTo>
                  <a:cubicBezTo>
                    <a:pt x="74042" y="3427476"/>
                    <a:pt x="80900" y="3435858"/>
                    <a:pt x="94997" y="3438398"/>
                  </a:cubicBezTo>
                  <a:cubicBezTo>
                    <a:pt x="151004" y="3448304"/>
                    <a:pt x="186564" y="3395218"/>
                    <a:pt x="205106" y="3355340"/>
                  </a:cubicBezTo>
                  <a:cubicBezTo>
                    <a:pt x="208339" y="3317135"/>
                    <a:pt x="206244" y="3278667"/>
                    <a:pt x="198883" y="3241040"/>
                  </a:cubicBezTo>
                  <a:cubicBezTo>
                    <a:pt x="180849" y="3212718"/>
                    <a:pt x="185421" y="3168904"/>
                    <a:pt x="182246" y="3133090"/>
                  </a:cubicBezTo>
                  <a:cubicBezTo>
                    <a:pt x="181484" y="3124073"/>
                    <a:pt x="176023" y="3116326"/>
                    <a:pt x="176023" y="3107690"/>
                  </a:cubicBezTo>
                  <a:cubicBezTo>
                    <a:pt x="176023" y="3093085"/>
                    <a:pt x="187199" y="3081020"/>
                    <a:pt x="188723" y="3066161"/>
                  </a:cubicBezTo>
                  <a:cubicBezTo>
                    <a:pt x="176023" y="3012186"/>
                    <a:pt x="182627" y="2954655"/>
                    <a:pt x="184532" y="2910459"/>
                  </a:cubicBezTo>
                  <a:cubicBezTo>
                    <a:pt x="186818" y="2861310"/>
                    <a:pt x="176023" y="2813304"/>
                    <a:pt x="180468" y="2765043"/>
                  </a:cubicBezTo>
                  <a:cubicBezTo>
                    <a:pt x="186056" y="2702686"/>
                    <a:pt x="173483" y="2646806"/>
                    <a:pt x="172086" y="2590672"/>
                  </a:cubicBezTo>
                  <a:cubicBezTo>
                    <a:pt x="170308" y="2584068"/>
                    <a:pt x="177547" y="2586354"/>
                    <a:pt x="178436" y="2582417"/>
                  </a:cubicBezTo>
                  <a:cubicBezTo>
                    <a:pt x="165736" y="2571877"/>
                    <a:pt x="176531" y="2557017"/>
                    <a:pt x="176277" y="2542921"/>
                  </a:cubicBezTo>
                  <a:cubicBezTo>
                    <a:pt x="176277" y="2513456"/>
                    <a:pt x="164466" y="2479421"/>
                    <a:pt x="174245" y="2443226"/>
                  </a:cubicBezTo>
                  <a:cubicBezTo>
                    <a:pt x="172213" y="2437637"/>
                    <a:pt x="169673" y="2432558"/>
                    <a:pt x="168022" y="2426589"/>
                  </a:cubicBezTo>
                  <a:cubicBezTo>
                    <a:pt x="173864" y="2411095"/>
                    <a:pt x="166370" y="2379090"/>
                    <a:pt x="165863" y="2356103"/>
                  </a:cubicBezTo>
                  <a:cubicBezTo>
                    <a:pt x="165101" y="2312034"/>
                    <a:pt x="175769" y="2276728"/>
                    <a:pt x="165863" y="2241803"/>
                  </a:cubicBezTo>
                  <a:cubicBezTo>
                    <a:pt x="168022" y="2239771"/>
                    <a:pt x="170181" y="2237739"/>
                    <a:pt x="172086" y="2235580"/>
                  </a:cubicBezTo>
                  <a:cubicBezTo>
                    <a:pt x="154814" y="2220086"/>
                    <a:pt x="172086" y="2188590"/>
                    <a:pt x="172086" y="2171318"/>
                  </a:cubicBezTo>
                  <a:cubicBezTo>
                    <a:pt x="172086" y="2154046"/>
                    <a:pt x="164847" y="2139823"/>
                    <a:pt x="163831" y="2121408"/>
                  </a:cubicBezTo>
                  <a:cubicBezTo>
                    <a:pt x="162180" y="2092833"/>
                    <a:pt x="163196" y="2061464"/>
                    <a:pt x="159640" y="2032508"/>
                  </a:cubicBezTo>
                  <a:cubicBezTo>
                    <a:pt x="159640" y="2031111"/>
                    <a:pt x="159640" y="2029587"/>
                    <a:pt x="159640" y="2028190"/>
                  </a:cubicBezTo>
                  <a:cubicBezTo>
                    <a:pt x="179198" y="2086991"/>
                    <a:pt x="210440" y="2136267"/>
                    <a:pt x="271146" y="2164080"/>
                  </a:cubicBezTo>
                  <a:cubicBezTo>
                    <a:pt x="295149" y="2234437"/>
                    <a:pt x="353315" y="2270633"/>
                    <a:pt x="354331" y="2363851"/>
                  </a:cubicBezTo>
                  <a:cubicBezTo>
                    <a:pt x="368174" y="2371217"/>
                    <a:pt x="381255" y="2379090"/>
                    <a:pt x="394082" y="2387346"/>
                  </a:cubicBezTo>
                  <a:cubicBezTo>
                    <a:pt x="395225" y="2430780"/>
                    <a:pt x="395352" y="2472309"/>
                    <a:pt x="395352" y="2509392"/>
                  </a:cubicBezTo>
                  <a:cubicBezTo>
                    <a:pt x="385700" y="2528189"/>
                    <a:pt x="395352" y="2539364"/>
                    <a:pt x="395352" y="2559177"/>
                  </a:cubicBezTo>
                  <a:cubicBezTo>
                    <a:pt x="395352" y="2574543"/>
                    <a:pt x="389891" y="2590037"/>
                    <a:pt x="389129" y="2604897"/>
                  </a:cubicBezTo>
                  <a:cubicBezTo>
                    <a:pt x="387859" y="2632583"/>
                    <a:pt x="386462" y="2660142"/>
                    <a:pt x="387097" y="2685796"/>
                  </a:cubicBezTo>
                  <a:cubicBezTo>
                    <a:pt x="388748" y="2755899"/>
                    <a:pt x="384303" y="2822702"/>
                    <a:pt x="380874" y="2885186"/>
                  </a:cubicBezTo>
                  <a:cubicBezTo>
                    <a:pt x="389256" y="2896362"/>
                    <a:pt x="378715" y="2919730"/>
                    <a:pt x="387097" y="2932938"/>
                  </a:cubicBezTo>
                  <a:cubicBezTo>
                    <a:pt x="377826" y="2941447"/>
                    <a:pt x="381890" y="2949575"/>
                    <a:pt x="387097" y="2959989"/>
                  </a:cubicBezTo>
                  <a:cubicBezTo>
                    <a:pt x="389256" y="2987675"/>
                    <a:pt x="376556" y="3023489"/>
                    <a:pt x="391288" y="3045079"/>
                  </a:cubicBezTo>
                  <a:cubicBezTo>
                    <a:pt x="376810" y="3060700"/>
                    <a:pt x="386208" y="3080639"/>
                    <a:pt x="376683" y="3101086"/>
                  </a:cubicBezTo>
                  <a:cubicBezTo>
                    <a:pt x="391161" y="3124073"/>
                    <a:pt x="376683" y="3169285"/>
                    <a:pt x="374651" y="3198749"/>
                  </a:cubicBezTo>
                  <a:cubicBezTo>
                    <a:pt x="374651" y="3205988"/>
                    <a:pt x="381636" y="3205480"/>
                    <a:pt x="382906" y="3211449"/>
                  </a:cubicBezTo>
                  <a:cubicBezTo>
                    <a:pt x="367158" y="3262249"/>
                    <a:pt x="377064" y="3338449"/>
                    <a:pt x="387097" y="3387852"/>
                  </a:cubicBezTo>
                  <a:cubicBezTo>
                    <a:pt x="380874" y="3403219"/>
                    <a:pt x="387097" y="3437382"/>
                    <a:pt x="374397" y="3452241"/>
                  </a:cubicBezTo>
                  <a:cubicBezTo>
                    <a:pt x="378334" y="3523234"/>
                    <a:pt x="343028" y="3613658"/>
                    <a:pt x="380620" y="3682746"/>
                  </a:cubicBezTo>
                  <a:cubicBezTo>
                    <a:pt x="364618" y="3699764"/>
                    <a:pt x="373889" y="3726562"/>
                    <a:pt x="366015" y="3744976"/>
                  </a:cubicBezTo>
                  <a:cubicBezTo>
                    <a:pt x="376683" y="3776345"/>
                    <a:pt x="378715" y="3803015"/>
                    <a:pt x="397257" y="3826002"/>
                  </a:cubicBezTo>
                  <a:cubicBezTo>
                    <a:pt x="411481" y="3831590"/>
                    <a:pt x="418339" y="3840099"/>
                    <a:pt x="432436" y="3842639"/>
                  </a:cubicBezTo>
                  <a:cubicBezTo>
                    <a:pt x="488570" y="3852418"/>
                    <a:pt x="524003" y="3799332"/>
                    <a:pt x="542545" y="3759581"/>
                  </a:cubicBezTo>
                  <a:cubicBezTo>
                    <a:pt x="545767" y="3721377"/>
                    <a:pt x="543672" y="3682910"/>
                    <a:pt x="536322" y="3645281"/>
                  </a:cubicBezTo>
                  <a:cubicBezTo>
                    <a:pt x="518288" y="3616960"/>
                    <a:pt x="522860" y="3573145"/>
                    <a:pt x="519685" y="3537331"/>
                  </a:cubicBezTo>
                  <a:cubicBezTo>
                    <a:pt x="518923" y="3528314"/>
                    <a:pt x="513462" y="3520567"/>
                    <a:pt x="513462" y="3511931"/>
                  </a:cubicBezTo>
                  <a:cubicBezTo>
                    <a:pt x="513462" y="3497326"/>
                    <a:pt x="524638" y="3485388"/>
                    <a:pt x="526162" y="3470402"/>
                  </a:cubicBezTo>
                  <a:cubicBezTo>
                    <a:pt x="513462" y="3416554"/>
                    <a:pt x="520066" y="3358896"/>
                    <a:pt x="521971" y="3314700"/>
                  </a:cubicBezTo>
                  <a:cubicBezTo>
                    <a:pt x="524130" y="3265678"/>
                    <a:pt x="513462" y="3217672"/>
                    <a:pt x="517907" y="3169412"/>
                  </a:cubicBezTo>
                  <a:cubicBezTo>
                    <a:pt x="523495" y="3107055"/>
                    <a:pt x="510922" y="3051175"/>
                    <a:pt x="509525" y="2994914"/>
                  </a:cubicBezTo>
                  <a:cubicBezTo>
                    <a:pt x="507747" y="2988310"/>
                    <a:pt x="514986" y="2990596"/>
                    <a:pt x="515875" y="2986659"/>
                  </a:cubicBezTo>
                  <a:cubicBezTo>
                    <a:pt x="503175" y="2976119"/>
                    <a:pt x="513970" y="2961259"/>
                    <a:pt x="513716" y="2947163"/>
                  </a:cubicBezTo>
                  <a:cubicBezTo>
                    <a:pt x="513081" y="2917698"/>
                    <a:pt x="501905" y="2883663"/>
                    <a:pt x="511684" y="2847595"/>
                  </a:cubicBezTo>
                  <a:cubicBezTo>
                    <a:pt x="509652" y="2842007"/>
                    <a:pt x="507112" y="2836927"/>
                    <a:pt x="505461" y="2830958"/>
                  </a:cubicBezTo>
                  <a:cubicBezTo>
                    <a:pt x="511303" y="2815337"/>
                    <a:pt x="503810" y="2783333"/>
                    <a:pt x="503302" y="2760346"/>
                  </a:cubicBezTo>
                  <a:cubicBezTo>
                    <a:pt x="502540" y="2716277"/>
                    <a:pt x="513208" y="2680971"/>
                    <a:pt x="503302" y="2646046"/>
                  </a:cubicBezTo>
                  <a:cubicBezTo>
                    <a:pt x="505461" y="2644014"/>
                    <a:pt x="507620" y="2641855"/>
                    <a:pt x="509525" y="2639823"/>
                  </a:cubicBezTo>
                  <a:cubicBezTo>
                    <a:pt x="492253" y="2624202"/>
                    <a:pt x="509525" y="2592706"/>
                    <a:pt x="509525" y="2575434"/>
                  </a:cubicBezTo>
                  <a:cubicBezTo>
                    <a:pt x="509525" y="2558162"/>
                    <a:pt x="502286" y="2544065"/>
                    <a:pt x="501270" y="2525523"/>
                  </a:cubicBezTo>
                  <a:cubicBezTo>
                    <a:pt x="500253" y="2506981"/>
                    <a:pt x="500127" y="2487423"/>
                    <a:pt x="499365" y="2468373"/>
                  </a:cubicBezTo>
                  <a:cubicBezTo>
                    <a:pt x="564770" y="2525777"/>
                    <a:pt x="626365" y="2586991"/>
                    <a:pt x="704597" y="2631568"/>
                  </a:cubicBezTo>
                  <a:cubicBezTo>
                    <a:pt x="704597" y="2653158"/>
                    <a:pt x="701041" y="2675129"/>
                    <a:pt x="712471" y="2691766"/>
                  </a:cubicBezTo>
                  <a:cubicBezTo>
                    <a:pt x="711201" y="2748916"/>
                    <a:pt x="710439" y="2820163"/>
                    <a:pt x="714503" y="2894966"/>
                  </a:cubicBezTo>
                  <a:cubicBezTo>
                    <a:pt x="718313" y="2963292"/>
                    <a:pt x="718694" y="3031110"/>
                    <a:pt x="718694" y="3088006"/>
                  </a:cubicBezTo>
                  <a:cubicBezTo>
                    <a:pt x="709042" y="3106929"/>
                    <a:pt x="718694" y="3117978"/>
                    <a:pt x="718694" y="3137917"/>
                  </a:cubicBezTo>
                  <a:cubicBezTo>
                    <a:pt x="718694" y="3153284"/>
                    <a:pt x="713233" y="3168778"/>
                    <a:pt x="712471" y="3183510"/>
                  </a:cubicBezTo>
                  <a:cubicBezTo>
                    <a:pt x="711201" y="3211196"/>
                    <a:pt x="709804" y="3238882"/>
                    <a:pt x="710439" y="3264536"/>
                  </a:cubicBezTo>
                  <a:cubicBezTo>
                    <a:pt x="712090" y="3334513"/>
                    <a:pt x="707645" y="3401315"/>
                    <a:pt x="704216" y="3463799"/>
                  </a:cubicBezTo>
                  <a:cubicBezTo>
                    <a:pt x="712598" y="3474975"/>
                    <a:pt x="702057" y="3498343"/>
                    <a:pt x="710439" y="3511551"/>
                  </a:cubicBezTo>
                  <a:cubicBezTo>
                    <a:pt x="701168" y="3520187"/>
                    <a:pt x="705232" y="3528315"/>
                    <a:pt x="710439" y="3538602"/>
                  </a:cubicBezTo>
                  <a:cubicBezTo>
                    <a:pt x="712598" y="3566415"/>
                    <a:pt x="699898" y="3602102"/>
                    <a:pt x="714503" y="3623692"/>
                  </a:cubicBezTo>
                  <a:cubicBezTo>
                    <a:pt x="700152" y="3639313"/>
                    <a:pt x="709550" y="3659252"/>
                    <a:pt x="700025" y="3679826"/>
                  </a:cubicBezTo>
                  <a:cubicBezTo>
                    <a:pt x="714503" y="3702686"/>
                    <a:pt x="700025" y="3748025"/>
                    <a:pt x="697993" y="3777362"/>
                  </a:cubicBezTo>
                  <a:cubicBezTo>
                    <a:pt x="697993" y="3784601"/>
                    <a:pt x="704978" y="3784220"/>
                    <a:pt x="706248" y="3790062"/>
                  </a:cubicBezTo>
                  <a:cubicBezTo>
                    <a:pt x="690500" y="3840862"/>
                    <a:pt x="700406" y="3917062"/>
                    <a:pt x="710439" y="3966592"/>
                  </a:cubicBezTo>
                  <a:cubicBezTo>
                    <a:pt x="704216" y="3981832"/>
                    <a:pt x="710439" y="4016122"/>
                    <a:pt x="697739" y="4030981"/>
                  </a:cubicBezTo>
                  <a:cubicBezTo>
                    <a:pt x="701676" y="4101847"/>
                    <a:pt x="666370" y="4192398"/>
                    <a:pt x="703962" y="4261359"/>
                  </a:cubicBezTo>
                  <a:cubicBezTo>
                    <a:pt x="687960" y="4278377"/>
                    <a:pt x="697104" y="4305301"/>
                    <a:pt x="689357" y="4323717"/>
                  </a:cubicBezTo>
                  <a:cubicBezTo>
                    <a:pt x="700025" y="4355086"/>
                    <a:pt x="702057" y="4381756"/>
                    <a:pt x="720472" y="4404615"/>
                  </a:cubicBezTo>
                  <a:cubicBezTo>
                    <a:pt x="734823" y="4410204"/>
                    <a:pt x="741681" y="4418712"/>
                    <a:pt x="755778" y="4421252"/>
                  </a:cubicBezTo>
                  <a:cubicBezTo>
                    <a:pt x="811785" y="4431158"/>
                    <a:pt x="847218" y="4378073"/>
                    <a:pt x="865887" y="4338194"/>
                  </a:cubicBezTo>
                  <a:cubicBezTo>
                    <a:pt x="869123" y="4299990"/>
                    <a:pt x="867029" y="4261521"/>
                    <a:pt x="859664" y="4223894"/>
                  </a:cubicBezTo>
                  <a:cubicBezTo>
                    <a:pt x="841630" y="4195573"/>
                    <a:pt x="846202" y="4151631"/>
                    <a:pt x="843027" y="4115944"/>
                  </a:cubicBezTo>
                  <a:cubicBezTo>
                    <a:pt x="842265" y="4106927"/>
                    <a:pt x="836804" y="4099054"/>
                    <a:pt x="836804" y="4090544"/>
                  </a:cubicBezTo>
                  <a:cubicBezTo>
                    <a:pt x="836804" y="4075812"/>
                    <a:pt x="847980" y="4063874"/>
                    <a:pt x="849504" y="4049015"/>
                  </a:cubicBezTo>
                  <a:cubicBezTo>
                    <a:pt x="836804" y="3995040"/>
                    <a:pt x="843408" y="3937382"/>
                    <a:pt x="845313" y="3893313"/>
                  </a:cubicBezTo>
                  <a:cubicBezTo>
                    <a:pt x="847472" y="3844164"/>
                    <a:pt x="836804" y="3796158"/>
                    <a:pt x="841249" y="3747898"/>
                  </a:cubicBezTo>
                  <a:cubicBezTo>
                    <a:pt x="846837" y="3685541"/>
                    <a:pt x="834264" y="3629661"/>
                    <a:pt x="832867" y="3573527"/>
                  </a:cubicBezTo>
                  <a:cubicBezTo>
                    <a:pt x="831089" y="3566796"/>
                    <a:pt x="838328" y="3569209"/>
                    <a:pt x="839090" y="3565145"/>
                  </a:cubicBezTo>
                  <a:cubicBezTo>
                    <a:pt x="826390" y="3554604"/>
                    <a:pt x="837312" y="3539745"/>
                    <a:pt x="837058" y="3525775"/>
                  </a:cubicBezTo>
                  <a:cubicBezTo>
                    <a:pt x="837058" y="3496311"/>
                    <a:pt x="825247" y="3462275"/>
                    <a:pt x="835026" y="3426080"/>
                  </a:cubicBezTo>
                  <a:cubicBezTo>
                    <a:pt x="832994" y="3420492"/>
                    <a:pt x="830454" y="3415412"/>
                    <a:pt x="828803" y="3409443"/>
                  </a:cubicBezTo>
                  <a:cubicBezTo>
                    <a:pt x="834645" y="3393949"/>
                    <a:pt x="827151" y="3361945"/>
                    <a:pt x="826644" y="3338831"/>
                  </a:cubicBezTo>
                  <a:cubicBezTo>
                    <a:pt x="825882" y="3294889"/>
                    <a:pt x="836550" y="3259583"/>
                    <a:pt x="826644" y="3224531"/>
                  </a:cubicBezTo>
                  <a:lnTo>
                    <a:pt x="832867" y="3218308"/>
                  </a:lnTo>
                  <a:cubicBezTo>
                    <a:pt x="815595" y="3202687"/>
                    <a:pt x="832867" y="3171318"/>
                    <a:pt x="832867" y="3153919"/>
                  </a:cubicBezTo>
                  <a:cubicBezTo>
                    <a:pt x="832867" y="3136520"/>
                    <a:pt x="825628" y="3122550"/>
                    <a:pt x="824612" y="3104135"/>
                  </a:cubicBezTo>
                  <a:cubicBezTo>
                    <a:pt x="822961" y="3075560"/>
                    <a:pt x="824612" y="3044064"/>
                    <a:pt x="820421" y="3015235"/>
                  </a:cubicBezTo>
                  <a:cubicBezTo>
                    <a:pt x="816125" y="2995461"/>
                    <a:pt x="814038" y="2975271"/>
                    <a:pt x="814198" y="2955037"/>
                  </a:cubicBezTo>
                  <a:cubicBezTo>
                    <a:pt x="817500" y="2922525"/>
                    <a:pt x="811912" y="2888997"/>
                    <a:pt x="818389" y="2859533"/>
                  </a:cubicBezTo>
                  <a:cubicBezTo>
                    <a:pt x="820167" y="2852802"/>
                    <a:pt x="811531" y="2856612"/>
                    <a:pt x="812166" y="2851151"/>
                  </a:cubicBezTo>
                  <a:cubicBezTo>
                    <a:pt x="823088" y="2840610"/>
                    <a:pt x="809245" y="2829307"/>
                    <a:pt x="818389" y="2815845"/>
                  </a:cubicBezTo>
                  <a:cubicBezTo>
                    <a:pt x="814325" y="2813051"/>
                    <a:pt x="815214" y="2805177"/>
                    <a:pt x="812166" y="2801367"/>
                  </a:cubicBezTo>
                  <a:cubicBezTo>
                    <a:pt x="812166" y="2792350"/>
                    <a:pt x="813436" y="2783714"/>
                    <a:pt x="814070" y="2775078"/>
                  </a:cubicBezTo>
                  <a:cubicBezTo>
                    <a:pt x="968629" y="2712848"/>
                    <a:pt x="1135634" y="2783968"/>
                    <a:pt x="1169670" y="2929129"/>
                  </a:cubicBezTo>
                  <a:cubicBezTo>
                    <a:pt x="1197845" y="2887451"/>
                    <a:pt x="1245650" y="2863404"/>
                    <a:pt x="1295909" y="2865629"/>
                  </a:cubicBezTo>
                  <a:cubicBezTo>
                    <a:pt x="1295909" y="2883663"/>
                    <a:pt x="1301242" y="2901697"/>
                    <a:pt x="1299973" y="2917191"/>
                  </a:cubicBezTo>
                  <a:cubicBezTo>
                    <a:pt x="1297433" y="2945639"/>
                    <a:pt x="1290067" y="2971801"/>
                    <a:pt x="1289559" y="2996185"/>
                  </a:cubicBezTo>
                  <a:cubicBezTo>
                    <a:pt x="1289559" y="3012695"/>
                    <a:pt x="1301497" y="3033396"/>
                    <a:pt x="1289559" y="3045969"/>
                  </a:cubicBezTo>
                  <a:cubicBezTo>
                    <a:pt x="1289559" y="3062225"/>
                    <a:pt x="1297813" y="3075687"/>
                    <a:pt x="1295782" y="3099944"/>
                  </a:cubicBezTo>
                  <a:cubicBezTo>
                    <a:pt x="1295782" y="3107056"/>
                    <a:pt x="1289178" y="3111882"/>
                    <a:pt x="1287400" y="3118613"/>
                  </a:cubicBezTo>
                  <a:cubicBezTo>
                    <a:pt x="1283970" y="3132583"/>
                    <a:pt x="1290320" y="3147188"/>
                    <a:pt x="1289559" y="3162174"/>
                  </a:cubicBezTo>
                  <a:cubicBezTo>
                    <a:pt x="1288923" y="3174239"/>
                    <a:pt x="1286638" y="3189479"/>
                    <a:pt x="1285367" y="3201671"/>
                  </a:cubicBezTo>
                  <a:cubicBezTo>
                    <a:pt x="1279779" y="3253487"/>
                    <a:pt x="1272667" y="3301747"/>
                    <a:pt x="1279144" y="3355341"/>
                  </a:cubicBezTo>
                  <a:cubicBezTo>
                    <a:pt x="1269746" y="3380741"/>
                    <a:pt x="1273556" y="3426080"/>
                    <a:pt x="1277112" y="3452877"/>
                  </a:cubicBezTo>
                  <a:cubicBezTo>
                    <a:pt x="1268222" y="3473070"/>
                    <a:pt x="1277112" y="3494914"/>
                    <a:pt x="1277112" y="3515234"/>
                  </a:cubicBezTo>
                  <a:cubicBezTo>
                    <a:pt x="1275719" y="3525933"/>
                    <a:pt x="1272900" y="3536398"/>
                    <a:pt x="1268730" y="3546349"/>
                  </a:cubicBezTo>
                  <a:cubicBezTo>
                    <a:pt x="1268988" y="3558897"/>
                    <a:pt x="1270390" y="3571395"/>
                    <a:pt x="1272921" y="3583687"/>
                  </a:cubicBezTo>
                  <a:cubicBezTo>
                    <a:pt x="1273683" y="3598165"/>
                    <a:pt x="1268476" y="3613532"/>
                    <a:pt x="1268730" y="3623184"/>
                  </a:cubicBezTo>
                  <a:cubicBezTo>
                    <a:pt x="1269492" y="3647060"/>
                    <a:pt x="1281430" y="3658998"/>
                    <a:pt x="1283335" y="3677159"/>
                  </a:cubicBezTo>
                  <a:cubicBezTo>
                    <a:pt x="1285807" y="3696443"/>
                    <a:pt x="1286487" y="3715915"/>
                    <a:pt x="1285367" y="3735325"/>
                  </a:cubicBezTo>
                  <a:cubicBezTo>
                    <a:pt x="1283970" y="3759835"/>
                    <a:pt x="1272667" y="3782441"/>
                    <a:pt x="1274953" y="3807969"/>
                  </a:cubicBezTo>
                  <a:cubicBezTo>
                    <a:pt x="1279469" y="3864006"/>
                    <a:pt x="1278107" y="3920362"/>
                    <a:pt x="1270889" y="3976116"/>
                  </a:cubicBezTo>
                  <a:cubicBezTo>
                    <a:pt x="1281430" y="3993642"/>
                    <a:pt x="1282446" y="4016121"/>
                    <a:pt x="1287399" y="4042538"/>
                  </a:cubicBezTo>
                  <a:cubicBezTo>
                    <a:pt x="1319784" y="4080638"/>
                    <a:pt x="1372235" y="4099941"/>
                    <a:pt x="1409954" y="4059175"/>
                  </a:cubicBezTo>
                  <a:cubicBezTo>
                    <a:pt x="1426271" y="4039811"/>
                    <a:pt x="1439585" y="4018106"/>
                    <a:pt x="1449451" y="3994785"/>
                  </a:cubicBezTo>
                  <a:cubicBezTo>
                    <a:pt x="1457198" y="3940938"/>
                    <a:pt x="1427480" y="3887725"/>
                    <a:pt x="1436751" y="3839083"/>
                  </a:cubicBezTo>
                  <a:cubicBezTo>
                    <a:pt x="1431163" y="3839718"/>
                    <a:pt x="1431290" y="3834765"/>
                    <a:pt x="1430401" y="3830828"/>
                  </a:cubicBezTo>
                  <a:cubicBezTo>
                    <a:pt x="1424956" y="3792289"/>
                    <a:pt x="1422198" y="3753418"/>
                    <a:pt x="1422146" y="3714496"/>
                  </a:cubicBezTo>
                  <a:cubicBezTo>
                    <a:pt x="1399921" y="3689096"/>
                    <a:pt x="1409446" y="3652266"/>
                    <a:pt x="1409446" y="3627375"/>
                  </a:cubicBezTo>
                  <a:cubicBezTo>
                    <a:pt x="1409446" y="3600451"/>
                    <a:pt x="1400556" y="3572257"/>
                    <a:pt x="1401191" y="3544316"/>
                  </a:cubicBezTo>
                  <a:cubicBezTo>
                    <a:pt x="1401191" y="3528695"/>
                    <a:pt x="1408811" y="3512439"/>
                    <a:pt x="1409446" y="3496564"/>
                  </a:cubicBezTo>
                  <a:cubicBezTo>
                    <a:pt x="1411478" y="3447288"/>
                    <a:pt x="1401064" y="3396615"/>
                    <a:pt x="1399032" y="3344926"/>
                  </a:cubicBezTo>
                  <a:cubicBezTo>
                    <a:pt x="1402969" y="3341116"/>
                    <a:pt x="1401826" y="3332226"/>
                    <a:pt x="1405255" y="3328289"/>
                  </a:cubicBezTo>
                  <a:cubicBezTo>
                    <a:pt x="1394714" y="3315589"/>
                    <a:pt x="1400937" y="3293745"/>
                    <a:pt x="1403223" y="3272282"/>
                  </a:cubicBezTo>
                  <a:cubicBezTo>
                    <a:pt x="1404620" y="3259582"/>
                    <a:pt x="1398270" y="3243326"/>
                    <a:pt x="1409446" y="3236976"/>
                  </a:cubicBezTo>
                  <a:cubicBezTo>
                    <a:pt x="1404874" y="3236976"/>
                    <a:pt x="1402842" y="3235198"/>
                    <a:pt x="1403223" y="3230753"/>
                  </a:cubicBezTo>
                  <a:cubicBezTo>
                    <a:pt x="1408303" y="3216783"/>
                    <a:pt x="1401699" y="3205353"/>
                    <a:pt x="1403223" y="3191257"/>
                  </a:cubicBezTo>
                  <a:cubicBezTo>
                    <a:pt x="1405255" y="3172715"/>
                    <a:pt x="1415923" y="3153157"/>
                    <a:pt x="1417701" y="3135250"/>
                  </a:cubicBezTo>
                  <a:cubicBezTo>
                    <a:pt x="1417701" y="3130551"/>
                    <a:pt x="1415034" y="3124201"/>
                    <a:pt x="1415669" y="3118613"/>
                  </a:cubicBezTo>
                  <a:cubicBezTo>
                    <a:pt x="1416304" y="3113025"/>
                    <a:pt x="1421638" y="3111754"/>
                    <a:pt x="1421892" y="3108198"/>
                  </a:cubicBezTo>
                  <a:cubicBezTo>
                    <a:pt x="1422781" y="3097531"/>
                    <a:pt x="1418717" y="3086608"/>
                    <a:pt x="1419860" y="3075052"/>
                  </a:cubicBezTo>
                  <a:cubicBezTo>
                    <a:pt x="1422527" y="3048001"/>
                    <a:pt x="1430020" y="3017140"/>
                    <a:pt x="1428115" y="2996185"/>
                  </a:cubicBezTo>
                  <a:cubicBezTo>
                    <a:pt x="1426972" y="2983485"/>
                    <a:pt x="1418971" y="2971547"/>
                    <a:pt x="1417701" y="2958720"/>
                  </a:cubicBezTo>
                  <a:cubicBezTo>
                    <a:pt x="1415923" y="2939542"/>
                    <a:pt x="1417701" y="2919604"/>
                    <a:pt x="1416050" y="2902332"/>
                  </a:cubicBezTo>
                  <a:cubicBezTo>
                    <a:pt x="1453774" y="2923717"/>
                    <a:pt x="1483878" y="2956352"/>
                    <a:pt x="1502156" y="2995677"/>
                  </a:cubicBezTo>
                  <a:cubicBezTo>
                    <a:pt x="1558586" y="2944523"/>
                    <a:pt x="1630632" y="2913915"/>
                    <a:pt x="1706626" y="2908809"/>
                  </a:cubicBezTo>
                  <a:cubicBezTo>
                    <a:pt x="1706626" y="2912873"/>
                    <a:pt x="1706626" y="2916810"/>
                    <a:pt x="1706626" y="2920112"/>
                  </a:cubicBezTo>
                  <a:cubicBezTo>
                    <a:pt x="1706626" y="2932812"/>
                    <a:pt x="1712722" y="2946782"/>
                    <a:pt x="1712849" y="2959609"/>
                  </a:cubicBezTo>
                  <a:cubicBezTo>
                    <a:pt x="1712849" y="2964943"/>
                    <a:pt x="1709166" y="2971039"/>
                    <a:pt x="1708785" y="2976246"/>
                  </a:cubicBezTo>
                  <a:cubicBezTo>
                    <a:pt x="1705483" y="3018791"/>
                    <a:pt x="1715643" y="3063367"/>
                    <a:pt x="1715008" y="3107056"/>
                  </a:cubicBezTo>
                  <a:cubicBezTo>
                    <a:pt x="1715008" y="3136646"/>
                    <a:pt x="1710817" y="3160396"/>
                    <a:pt x="1712848" y="3190114"/>
                  </a:cubicBezTo>
                  <a:cubicBezTo>
                    <a:pt x="1716404" y="3239517"/>
                    <a:pt x="1723262" y="3288158"/>
                    <a:pt x="1710816" y="3335402"/>
                  </a:cubicBezTo>
                  <a:cubicBezTo>
                    <a:pt x="1714788" y="3352505"/>
                    <a:pt x="1717589" y="3369860"/>
                    <a:pt x="1719198" y="3387345"/>
                  </a:cubicBezTo>
                  <a:cubicBezTo>
                    <a:pt x="1719198" y="3463545"/>
                    <a:pt x="1681098" y="3550413"/>
                    <a:pt x="1728850" y="3596260"/>
                  </a:cubicBezTo>
                  <a:cubicBezTo>
                    <a:pt x="1716757" y="3636380"/>
                    <a:pt x="1731821" y="3679728"/>
                    <a:pt x="1766189" y="3703702"/>
                  </a:cubicBezTo>
                  <a:lnTo>
                    <a:pt x="1866010" y="3703702"/>
                  </a:lnTo>
                  <a:cubicBezTo>
                    <a:pt x="1889124" y="3656966"/>
                    <a:pt x="1909952" y="3608071"/>
                    <a:pt x="1882647" y="3553969"/>
                  </a:cubicBezTo>
                  <a:cubicBezTo>
                    <a:pt x="1869564" y="3546716"/>
                    <a:pt x="1855548" y="3541289"/>
                    <a:pt x="1840991" y="3537840"/>
                  </a:cubicBezTo>
                  <a:cubicBezTo>
                    <a:pt x="1852421" y="3487040"/>
                    <a:pt x="1840229" y="3423540"/>
                    <a:pt x="1831212" y="3366517"/>
                  </a:cubicBezTo>
                  <a:cubicBezTo>
                    <a:pt x="1839595" y="3345943"/>
                    <a:pt x="1829308" y="3326512"/>
                    <a:pt x="1831212" y="3304287"/>
                  </a:cubicBezTo>
                  <a:cubicBezTo>
                    <a:pt x="1835022" y="3303271"/>
                    <a:pt x="1837435" y="3289301"/>
                    <a:pt x="1831212" y="3296032"/>
                  </a:cubicBezTo>
                  <a:cubicBezTo>
                    <a:pt x="1834387" y="3296794"/>
                    <a:pt x="1831212" y="3298445"/>
                    <a:pt x="1829180" y="3296032"/>
                  </a:cubicBezTo>
                  <a:cubicBezTo>
                    <a:pt x="1825752" y="3280157"/>
                    <a:pt x="1830704" y="3277236"/>
                    <a:pt x="1822958" y="3264790"/>
                  </a:cubicBezTo>
                  <a:cubicBezTo>
                    <a:pt x="1831086" y="3241549"/>
                    <a:pt x="1823847" y="3218562"/>
                    <a:pt x="1822958" y="3194178"/>
                  </a:cubicBezTo>
                  <a:cubicBezTo>
                    <a:pt x="1821434" y="3156078"/>
                    <a:pt x="1828037" y="3115819"/>
                    <a:pt x="1824990" y="3077973"/>
                  </a:cubicBezTo>
                  <a:cubicBezTo>
                    <a:pt x="1824228" y="3068194"/>
                    <a:pt x="1819148" y="3058288"/>
                    <a:pt x="1818767" y="3048890"/>
                  </a:cubicBezTo>
                  <a:cubicBezTo>
                    <a:pt x="1817878" y="3026411"/>
                    <a:pt x="1821815" y="3001519"/>
                    <a:pt x="1822958" y="2978278"/>
                  </a:cubicBezTo>
                  <a:cubicBezTo>
                    <a:pt x="1823973" y="2958212"/>
                    <a:pt x="1824481" y="2938146"/>
                    <a:pt x="1826514" y="2914778"/>
                  </a:cubicBezTo>
                  <a:cubicBezTo>
                    <a:pt x="1875781" y="2923835"/>
                    <a:pt x="1923506" y="2939872"/>
                    <a:pt x="1968246" y="2962403"/>
                  </a:cubicBezTo>
                  <a:cubicBezTo>
                    <a:pt x="1991105" y="2860803"/>
                    <a:pt x="2089404" y="2825370"/>
                    <a:pt x="2194686" y="2833879"/>
                  </a:cubicBezTo>
                  <a:cubicBezTo>
                    <a:pt x="2194686" y="2840610"/>
                    <a:pt x="2194686" y="2847468"/>
                    <a:pt x="2195702" y="2854453"/>
                  </a:cubicBezTo>
                  <a:cubicBezTo>
                    <a:pt x="2199512" y="2922779"/>
                    <a:pt x="2199893" y="2990597"/>
                    <a:pt x="2199893" y="3047493"/>
                  </a:cubicBezTo>
                  <a:cubicBezTo>
                    <a:pt x="2190114" y="3066289"/>
                    <a:pt x="2199893" y="3077465"/>
                    <a:pt x="2199893" y="3097277"/>
                  </a:cubicBezTo>
                  <a:cubicBezTo>
                    <a:pt x="2199893" y="3112644"/>
                    <a:pt x="2194305" y="3128138"/>
                    <a:pt x="2193670" y="3142998"/>
                  </a:cubicBezTo>
                  <a:cubicBezTo>
                    <a:pt x="2192273" y="3170683"/>
                    <a:pt x="2190876" y="3198243"/>
                    <a:pt x="2191511" y="3223896"/>
                  </a:cubicBezTo>
                  <a:cubicBezTo>
                    <a:pt x="2193289" y="3294000"/>
                    <a:pt x="2188844" y="3360802"/>
                    <a:pt x="2185288" y="3423287"/>
                  </a:cubicBezTo>
                  <a:cubicBezTo>
                    <a:pt x="2193797" y="3434463"/>
                    <a:pt x="2183256" y="3457831"/>
                    <a:pt x="2191511" y="3471039"/>
                  </a:cubicBezTo>
                  <a:cubicBezTo>
                    <a:pt x="2182367" y="3479548"/>
                    <a:pt x="2186431" y="3487676"/>
                    <a:pt x="2191511" y="3498090"/>
                  </a:cubicBezTo>
                  <a:cubicBezTo>
                    <a:pt x="2193797" y="3525903"/>
                    <a:pt x="2181097" y="3561590"/>
                    <a:pt x="2195702" y="3583180"/>
                  </a:cubicBezTo>
                  <a:cubicBezTo>
                    <a:pt x="2181224" y="3598801"/>
                    <a:pt x="2190622" y="3618740"/>
                    <a:pt x="2181224" y="3639187"/>
                  </a:cubicBezTo>
                  <a:cubicBezTo>
                    <a:pt x="2195575" y="3662174"/>
                    <a:pt x="2181224" y="3707513"/>
                    <a:pt x="2179064" y="3736850"/>
                  </a:cubicBezTo>
                  <a:cubicBezTo>
                    <a:pt x="2179064" y="3744089"/>
                    <a:pt x="2186049" y="3743581"/>
                    <a:pt x="2187447" y="3749550"/>
                  </a:cubicBezTo>
                  <a:cubicBezTo>
                    <a:pt x="2171699" y="3800350"/>
                    <a:pt x="2181605" y="3876550"/>
                    <a:pt x="2191511" y="3925953"/>
                  </a:cubicBezTo>
                  <a:cubicBezTo>
                    <a:pt x="2185288" y="3941320"/>
                    <a:pt x="2191511" y="3975483"/>
                    <a:pt x="2178811" y="3990342"/>
                  </a:cubicBezTo>
                  <a:cubicBezTo>
                    <a:pt x="2182748" y="4061335"/>
                    <a:pt x="2147442" y="4151759"/>
                    <a:pt x="2185034" y="4220847"/>
                  </a:cubicBezTo>
                  <a:cubicBezTo>
                    <a:pt x="2169031" y="4237865"/>
                    <a:pt x="2178303" y="4264662"/>
                    <a:pt x="2170555" y="4283077"/>
                  </a:cubicBezTo>
                  <a:cubicBezTo>
                    <a:pt x="2181096" y="4314446"/>
                    <a:pt x="2183255" y="4341116"/>
                    <a:pt x="2201670" y="4364103"/>
                  </a:cubicBezTo>
                  <a:cubicBezTo>
                    <a:pt x="2216022" y="4369691"/>
                    <a:pt x="2222753" y="4378200"/>
                    <a:pt x="2236976" y="4380740"/>
                  </a:cubicBezTo>
                  <a:cubicBezTo>
                    <a:pt x="2292984" y="4390519"/>
                    <a:pt x="2328417" y="4337560"/>
                    <a:pt x="2347086" y="4297682"/>
                  </a:cubicBezTo>
                  <a:cubicBezTo>
                    <a:pt x="2350322" y="4259478"/>
                    <a:pt x="2348228" y="4221009"/>
                    <a:pt x="2340863" y="4183382"/>
                  </a:cubicBezTo>
                  <a:cubicBezTo>
                    <a:pt x="2322702" y="4154934"/>
                    <a:pt x="2327274" y="4111119"/>
                    <a:pt x="2324226" y="4075432"/>
                  </a:cubicBezTo>
                  <a:cubicBezTo>
                    <a:pt x="2323337" y="4066415"/>
                    <a:pt x="2318003" y="4058541"/>
                    <a:pt x="2318003" y="4050032"/>
                  </a:cubicBezTo>
                  <a:cubicBezTo>
                    <a:pt x="2318003" y="4035427"/>
                    <a:pt x="2329179" y="4023489"/>
                    <a:pt x="2330703" y="4008503"/>
                  </a:cubicBezTo>
                  <a:cubicBezTo>
                    <a:pt x="2318003" y="3954655"/>
                    <a:pt x="2324607" y="3896997"/>
                    <a:pt x="2326512" y="3852801"/>
                  </a:cubicBezTo>
                  <a:cubicBezTo>
                    <a:pt x="2328671" y="3803779"/>
                    <a:pt x="2318003" y="3755773"/>
                    <a:pt x="2322321" y="3707513"/>
                  </a:cubicBezTo>
                  <a:cubicBezTo>
                    <a:pt x="2328036" y="3645156"/>
                    <a:pt x="2315336" y="3589276"/>
                    <a:pt x="2314066" y="3533142"/>
                  </a:cubicBezTo>
                  <a:cubicBezTo>
                    <a:pt x="2312288" y="3526411"/>
                    <a:pt x="2319527" y="3528824"/>
                    <a:pt x="2320289" y="3524760"/>
                  </a:cubicBezTo>
                  <a:cubicBezTo>
                    <a:pt x="2307589" y="3514219"/>
                    <a:pt x="2318511" y="3499360"/>
                    <a:pt x="2318257" y="3485390"/>
                  </a:cubicBezTo>
                  <a:cubicBezTo>
                    <a:pt x="2317622" y="3455799"/>
                    <a:pt x="2306446" y="3421890"/>
                    <a:pt x="2316098" y="3385695"/>
                  </a:cubicBezTo>
                  <a:cubicBezTo>
                    <a:pt x="2314066" y="3380107"/>
                    <a:pt x="2311526" y="3375027"/>
                    <a:pt x="2309875" y="3369058"/>
                  </a:cubicBezTo>
                  <a:cubicBezTo>
                    <a:pt x="2315844" y="3353437"/>
                    <a:pt x="2308224" y="3321560"/>
                    <a:pt x="2307843" y="3298446"/>
                  </a:cubicBezTo>
                  <a:cubicBezTo>
                    <a:pt x="2307081" y="3254377"/>
                    <a:pt x="2317622" y="3219198"/>
                    <a:pt x="2307843" y="3184146"/>
                  </a:cubicBezTo>
                  <a:cubicBezTo>
                    <a:pt x="2310002" y="3182114"/>
                    <a:pt x="2312034" y="3180082"/>
                    <a:pt x="2314066" y="3177923"/>
                  </a:cubicBezTo>
                  <a:cubicBezTo>
                    <a:pt x="2296667" y="3162302"/>
                    <a:pt x="2314066" y="3130806"/>
                    <a:pt x="2314066" y="3113534"/>
                  </a:cubicBezTo>
                  <a:cubicBezTo>
                    <a:pt x="2314066" y="3096262"/>
                    <a:pt x="2306827" y="3082165"/>
                    <a:pt x="2305811" y="3063750"/>
                  </a:cubicBezTo>
                  <a:cubicBezTo>
                    <a:pt x="2304160" y="3035048"/>
                    <a:pt x="2305176" y="3003679"/>
                    <a:pt x="2301620" y="2974850"/>
                  </a:cubicBezTo>
                  <a:cubicBezTo>
                    <a:pt x="2297262" y="2955086"/>
                    <a:pt x="2295174" y="2934889"/>
                    <a:pt x="2295397" y="2914652"/>
                  </a:cubicBezTo>
                  <a:cubicBezTo>
                    <a:pt x="2297429" y="2894713"/>
                    <a:pt x="2296032" y="2874393"/>
                    <a:pt x="2296286" y="2854835"/>
                  </a:cubicBezTo>
                  <a:cubicBezTo>
                    <a:pt x="2303525" y="2857248"/>
                    <a:pt x="2310765" y="2859788"/>
                    <a:pt x="2317877" y="2862582"/>
                  </a:cubicBezTo>
                  <a:lnTo>
                    <a:pt x="2317877" y="2746629"/>
                  </a:lnTo>
                  <a:cubicBezTo>
                    <a:pt x="2365374" y="2710942"/>
                    <a:pt x="2404998" y="2667381"/>
                    <a:pt x="2467736" y="2646807"/>
                  </a:cubicBezTo>
                  <a:cubicBezTo>
                    <a:pt x="2534539" y="2666238"/>
                    <a:pt x="2581274" y="2656840"/>
                    <a:pt x="2614929" y="2630932"/>
                  </a:cubicBezTo>
                  <a:cubicBezTo>
                    <a:pt x="2614929" y="2637663"/>
                    <a:pt x="2614929" y="2644521"/>
                    <a:pt x="2615564" y="2651760"/>
                  </a:cubicBezTo>
                  <a:cubicBezTo>
                    <a:pt x="2619120" y="2701290"/>
                    <a:pt x="2625851" y="2749932"/>
                    <a:pt x="2613405" y="2797176"/>
                  </a:cubicBezTo>
                  <a:cubicBezTo>
                    <a:pt x="2617377" y="2814279"/>
                    <a:pt x="2620177" y="2831634"/>
                    <a:pt x="2621787" y="2849119"/>
                  </a:cubicBezTo>
                  <a:cubicBezTo>
                    <a:pt x="2621787" y="2927478"/>
                    <a:pt x="2581909" y="3015870"/>
                    <a:pt x="2634487" y="3060828"/>
                  </a:cubicBezTo>
                  <a:cubicBezTo>
                    <a:pt x="2655261" y="3070448"/>
                    <a:pt x="2678708" y="3072644"/>
                    <a:pt x="2700908" y="3067051"/>
                  </a:cubicBezTo>
                  <a:cubicBezTo>
                    <a:pt x="2769615" y="3019172"/>
                    <a:pt x="2748025" y="2916047"/>
                    <a:pt x="2734182" y="2828291"/>
                  </a:cubicBezTo>
                  <a:cubicBezTo>
                    <a:pt x="2742437" y="2807717"/>
                    <a:pt x="2732150" y="2788286"/>
                    <a:pt x="2734182" y="2766061"/>
                  </a:cubicBezTo>
                  <a:cubicBezTo>
                    <a:pt x="2737865" y="2765045"/>
                    <a:pt x="2740405" y="2750948"/>
                    <a:pt x="2734182" y="2757679"/>
                  </a:cubicBezTo>
                  <a:cubicBezTo>
                    <a:pt x="2737357" y="2758568"/>
                    <a:pt x="2734182" y="2760219"/>
                    <a:pt x="2732023" y="2757679"/>
                  </a:cubicBezTo>
                  <a:cubicBezTo>
                    <a:pt x="2728594" y="2741931"/>
                    <a:pt x="2733547" y="2739010"/>
                    <a:pt x="2725800" y="2726564"/>
                  </a:cubicBezTo>
                  <a:cubicBezTo>
                    <a:pt x="2733928" y="2703323"/>
                    <a:pt x="2726816" y="2680335"/>
                    <a:pt x="2725800" y="2655952"/>
                  </a:cubicBezTo>
                  <a:cubicBezTo>
                    <a:pt x="2724403" y="2617852"/>
                    <a:pt x="2730880" y="2577592"/>
                    <a:pt x="2727959" y="2539747"/>
                  </a:cubicBezTo>
                  <a:cubicBezTo>
                    <a:pt x="2727197" y="2529968"/>
                    <a:pt x="2722117" y="2520062"/>
                    <a:pt x="2721736" y="2510664"/>
                  </a:cubicBezTo>
                  <a:cubicBezTo>
                    <a:pt x="2720847" y="2488185"/>
                    <a:pt x="2724658" y="2463292"/>
                    <a:pt x="2725800" y="2440052"/>
                  </a:cubicBezTo>
                  <a:cubicBezTo>
                    <a:pt x="2726945" y="2416811"/>
                    <a:pt x="2727324" y="2395983"/>
                    <a:pt x="2729991" y="2369440"/>
                  </a:cubicBezTo>
                  <a:cubicBezTo>
                    <a:pt x="2729991" y="2366519"/>
                    <a:pt x="2729991" y="2363598"/>
                    <a:pt x="2730880" y="2360804"/>
                  </a:cubicBezTo>
                  <a:cubicBezTo>
                    <a:pt x="2771902" y="2351787"/>
                    <a:pt x="2808731" y="2338452"/>
                    <a:pt x="2850896" y="2330451"/>
                  </a:cubicBezTo>
                  <a:lnTo>
                    <a:pt x="2850896" y="2213992"/>
                  </a:lnTo>
                  <a:cubicBezTo>
                    <a:pt x="2869692" y="2192910"/>
                    <a:pt x="2907537" y="2190751"/>
                    <a:pt x="2937510" y="2180845"/>
                  </a:cubicBezTo>
                  <a:cubicBezTo>
                    <a:pt x="2940685" y="2244345"/>
                    <a:pt x="2941066" y="2307845"/>
                    <a:pt x="2941066" y="2361058"/>
                  </a:cubicBezTo>
                  <a:cubicBezTo>
                    <a:pt x="2931414" y="2379854"/>
                    <a:pt x="2941066" y="2391030"/>
                    <a:pt x="2941066" y="2410842"/>
                  </a:cubicBezTo>
                  <a:cubicBezTo>
                    <a:pt x="2941066" y="2426209"/>
                    <a:pt x="2935605" y="2441703"/>
                    <a:pt x="2934843" y="2456562"/>
                  </a:cubicBezTo>
                  <a:cubicBezTo>
                    <a:pt x="2933573" y="2484248"/>
                    <a:pt x="2932176" y="2511807"/>
                    <a:pt x="2932811" y="2537461"/>
                  </a:cubicBezTo>
                  <a:cubicBezTo>
                    <a:pt x="2934462" y="2607565"/>
                    <a:pt x="2930017" y="2674367"/>
                    <a:pt x="2926588" y="2736851"/>
                  </a:cubicBezTo>
                  <a:cubicBezTo>
                    <a:pt x="2934970" y="2748027"/>
                    <a:pt x="2924429" y="2771395"/>
                    <a:pt x="2932811" y="2784603"/>
                  </a:cubicBezTo>
                  <a:cubicBezTo>
                    <a:pt x="2923540" y="2793112"/>
                    <a:pt x="2927604" y="2801240"/>
                    <a:pt x="2932811" y="2811654"/>
                  </a:cubicBezTo>
                  <a:cubicBezTo>
                    <a:pt x="2934970" y="2839340"/>
                    <a:pt x="2922270" y="2875154"/>
                    <a:pt x="2936875" y="2896744"/>
                  </a:cubicBezTo>
                  <a:cubicBezTo>
                    <a:pt x="2922524" y="2912365"/>
                    <a:pt x="2931922" y="2932304"/>
                    <a:pt x="2922397" y="2952751"/>
                  </a:cubicBezTo>
                  <a:cubicBezTo>
                    <a:pt x="2936875" y="2975738"/>
                    <a:pt x="2922397" y="3021077"/>
                    <a:pt x="2920365" y="3050414"/>
                  </a:cubicBezTo>
                  <a:cubicBezTo>
                    <a:pt x="2920365" y="3057654"/>
                    <a:pt x="2927349" y="3057145"/>
                    <a:pt x="2928620" y="3063114"/>
                  </a:cubicBezTo>
                  <a:cubicBezTo>
                    <a:pt x="2912872" y="3113914"/>
                    <a:pt x="2922778" y="3190114"/>
                    <a:pt x="2932810" y="3239518"/>
                  </a:cubicBezTo>
                  <a:cubicBezTo>
                    <a:pt x="2926587" y="3254884"/>
                    <a:pt x="2932810" y="3289048"/>
                    <a:pt x="2920110" y="3303907"/>
                  </a:cubicBezTo>
                  <a:cubicBezTo>
                    <a:pt x="2924047" y="3374900"/>
                    <a:pt x="2888741" y="3465324"/>
                    <a:pt x="2926333" y="3534412"/>
                  </a:cubicBezTo>
                  <a:cubicBezTo>
                    <a:pt x="2910331" y="3551430"/>
                    <a:pt x="2919475" y="3578227"/>
                    <a:pt x="2911728" y="3596642"/>
                  </a:cubicBezTo>
                  <a:cubicBezTo>
                    <a:pt x="2922396" y="3628011"/>
                    <a:pt x="2924428" y="3654681"/>
                    <a:pt x="2942970" y="3677668"/>
                  </a:cubicBezTo>
                  <a:cubicBezTo>
                    <a:pt x="2957194" y="3683256"/>
                    <a:pt x="2964052" y="3691764"/>
                    <a:pt x="2978149" y="3694305"/>
                  </a:cubicBezTo>
                  <a:cubicBezTo>
                    <a:pt x="3034156" y="3704083"/>
                    <a:pt x="3069716" y="3651125"/>
                    <a:pt x="3088258" y="3611246"/>
                  </a:cubicBezTo>
                  <a:cubicBezTo>
                    <a:pt x="3091494" y="3573042"/>
                    <a:pt x="3089400" y="3534574"/>
                    <a:pt x="3082035" y="3496946"/>
                  </a:cubicBezTo>
                  <a:cubicBezTo>
                    <a:pt x="3064001" y="3468499"/>
                    <a:pt x="3068573" y="3424683"/>
                    <a:pt x="3065398" y="3388996"/>
                  </a:cubicBezTo>
                  <a:cubicBezTo>
                    <a:pt x="3064636" y="3379852"/>
                    <a:pt x="3059175" y="3372106"/>
                    <a:pt x="3059175" y="3363596"/>
                  </a:cubicBezTo>
                  <a:cubicBezTo>
                    <a:pt x="3059175" y="3348992"/>
                    <a:pt x="3070352" y="3337054"/>
                    <a:pt x="3071875" y="3322068"/>
                  </a:cubicBezTo>
                  <a:cubicBezTo>
                    <a:pt x="3059175" y="3268220"/>
                    <a:pt x="3065779" y="3210562"/>
                    <a:pt x="3067685" y="3166365"/>
                  </a:cubicBezTo>
                  <a:cubicBezTo>
                    <a:pt x="3069844" y="3117344"/>
                    <a:pt x="3059175" y="3069337"/>
                    <a:pt x="3063621" y="3021077"/>
                  </a:cubicBezTo>
                  <a:cubicBezTo>
                    <a:pt x="3069209" y="2958720"/>
                    <a:pt x="3056636" y="2902840"/>
                    <a:pt x="3055239" y="2846706"/>
                  </a:cubicBezTo>
                  <a:cubicBezTo>
                    <a:pt x="3053460" y="2839975"/>
                    <a:pt x="3060699" y="2842388"/>
                    <a:pt x="3061589" y="2838324"/>
                  </a:cubicBezTo>
                  <a:cubicBezTo>
                    <a:pt x="3048889" y="2827783"/>
                    <a:pt x="3059684" y="2812924"/>
                    <a:pt x="3059429" y="2798954"/>
                  </a:cubicBezTo>
                  <a:cubicBezTo>
                    <a:pt x="3058795" y="2769363"/>
                    <a:pt x="3047618" y="2735454"/>
                    <a:pt x="3057397" y="2699259"/>
                  </a:cubicBezTo>
                  <a:cubicBezTo>
                    <a:pt x="3055365" y="2693671"/>
                    <a:pt x="3052825" y="2688591"/>
                    <a:pt x="3051174" y="2682622"/>
                  </a:cubicBezTo>
                  <a:cubicBezTo>
                    <a:pt x="3057016" y="2667001"/>
                    <a:pt x="3049523" y="2635124"/>
                    <a:pt x="3049015" y="2612010"/>
                  </a:cubicBezTo>
                  <a:cubicBezTo>
                    <a:pt x="3048253" y="2567941"/>
                    <a:pt x="3058921" y="2532762"/>
                    <a:pt x="3049015" y="2497710"/>
                  </a:cubicBezTo>
                  <a:lnTo>
                    <a:pt x="3055238" y="2491487"/>
                  </a:lnTo>
                  <a:cubicBezTo>
                    <a:pt x="3037966" y="2475866"/>
                    <a:pt x="3055238" y="2444370"/>
                    <a:pt x="3055238" y="2427098"/>
                  </a:cubicBezTo>
                  <a:cubicBezTo>
                    <a:pt x="3055238" y="2409826"/>
                    <a:pt x="3047999" y="2395729"/>
                    <a:pt x="3046983" y="2377314"/>
                  </a:cubicBezTo>
                  <a:cubicBezTo>
                    <a:pt x="3045332" y="2348612"/>
                    <a:pt x="3046348" y="2317243"/>
                    <a:pt x="3042792" y="2288414"/>
                  </a:cubicBezTo>
                  <a:cubicBezTo>
                    <a:pt x="3038497" y="2268640"/>
                    <a:pt x="3036410" y="2248451"/>
                    <a:pt x="3036570" y="2228216"/>
                  </a:cubicBezTo>
                  <a:cubicBezTo>
                    <a:pt x="3039872" y="2195704"/>
                    <a:pt x="3034284" y="2162176"/>
                    <a:pt x="3040760" y="2132585"/>
                  </a:cubicBezTo>
                  <a:cubicBezTo>
                    <a:pt x="3042539" y="2125981"/>
                    <a:pt x="3033902" y="2129791"/>
                    <a:pt x="3034537" y="2124330"/>
                  </a:cubicBezTo>
                  <a:cubicBezTo>
                    <a:pt x="3045459" y="2113789"/>
                    <a:pt x="3031616" y="2102359"/>
                    <a:pt x="3040760" y="2089024"/>
                  </a:cubicBezTo>
                  <a:cubicBezTo>
                    <a:pt x="3036696" y="2086103"/>
                    <a:pt x="3037712" y="2078356"/>
                    <a:pt x="3034537" y="2074546"/>
                  </a:cubicBezTo>
                  <a:cubicBezTo>
                    <a:pt x="3036189" y="2051178"/>
                    <a:pt x="3037966" y="2029334"/>
                    <a:pt x="3038728" y="2008125"/>
                  </a:cubicBezTo>
                  <a:cubicBezTo>
                    <a:pt x="3039617" y="1977518"/>
                    <a:pt x="3029965" y="1949578"/>
                    <a:pt x="3030346" y="1923670"/>
                  </a:cubicBezTo>
                  <a:cubicBezTo>
                    <a:pt x="3060721" y="1912538"/>
                    <a:pt x="3089838" y="1898235"/>
                    <a:pt x="3117214" y="1880998"/>
                  </a:cubicBezTo>
                  <a:cubicBezTo>
                    <a:pt x="2914014" y="1813815"/>
                    <a:pt x="3100069" y="1559942"/>
                    <a:pt x="3183889" y="1481456"/>
                  </a:cubicBezTo>
                  <a:cubicBezTo>
                    <a:pt x="3252850" y="1510031"/>
                    <a:pt x="3340861" y="1517905"/>
                    <a:pt x="3399789" y="1481456"/>
                  </a:cubicBezTo>
                  <a:cubicBezTo>
                    <a:pt x="3216149" y="1489583"/>
                    <a:pt x="2991105" y="1416685"/>
                    <a:pt x="3133345" y="1181862"/>
                  </a:cubicBezTo>
                  <a:close/>
                  <a:moveTo>
                    <a:pt x="2934082" y="1977898"/>
                  </a:moveTo>
                  <a:cubicBezTo>
                    <a:pt x="2933193" y="2023491"/>
                    <a:pt x="2932812" y="2076958"/>
                    <a:pt x="2934844" y="2133600"/>
                  </a:cubicBezTo>
                  <a:cubicBezTo>
                    <a:pt x="2916302" y="2106549"/>
                    <a:pt x="2907285" y="2070100"/>
                    <a:pt x="2900300" y="2030857"/>
                  </a:cubicBezTo>
                  <a:cubicBezTo>
                    <a:pt x="2906860" y="2010520"/>
                    <a:pt x="2918640" y="1992260"/>
                    <a:pt x="2934463" y="1977898"/>
                  </a:cubicBezTo>
                </a:path>
              </a:pathLst>
            </a:custGeom>
            <a:blipFill dpi="0" rotWithShape="0">
              <a:blip r:embed="rId3" cstate="screen"/>
              <a:srcRect/>
              <a:stretch>
                <a:fillRect l="-47000" t="-30000" r="-33000" b="-11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267200" y="2522220"/>
            <a:ext cx="13216890" cy="6139180"/>
            <a:chOff x="6960" y="4787"/>
            <a:chExt cx="20814" cy="9668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6960" y="4787"/>
              <a:ext cx="20815" cy="9668"/>
              <a:chOff x="0" y="0"/>
              <a:chExt cx="2895448" cy="113017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895448" cy="1130178"/>
              </a:xfrm>
              <a:custGeom>
                <a:avLst/>
                <a:gdLst/>
                <a:ahLst/>
                <a:cxnLst/>
                <a:rect l="l" t="t" r="r" b="b"/>
                <a:pathLst>
                  <a:path w="2895448" h="1130178">
                    <a:moveTo>
                      <a:pt x="14176" y="0"/>
                    </a:moveTo>
                    <a:lnTo>
                      <a:pt x="2881273" y="0"/>
                    </a:lnTo>
                    <a:cubicBezTo>
                      <a:pt x="2885032" y="0"/>
                      <a:pt x="2888638" y="1493"/>
                      <a:pt x="2891297" y="4152"/>
                    </a:cubicBezTo>
                    <a:cubicBezTo>
                      <a:pt x="2893955" y="6810"/>
                      <a:pt x="2895448" y="10416"/>
                      <a:pt x="2895448" y="14176"/>
                    </a:cubicBezTo>
                    <a:lnTo>
                      <a:pt x="2895448" y="1116002"/>
                    </a:lnTo>
                    <a:cubicBezTo>
                      <a:pt x="2895448" y="1123831"/>
                      <a:pt x="2889102" y="1130178"/>
                      <a:pt x="2881273" y="1130178"/>
                    </a:cubicBezTo>
                    <a:lnTo>
                      <a:pt x="14176" y="1130178"/>
                    </a:lnTo>
                    <a:cubicBezTo>
                      <a:pt x="10416" y="1130178"/>
                      <a:pt x="6810" y="1128684"/>
                      <a:pt x="4152" y="1126026"/>
                    </a:cubicBezTo>
                    <a:cubicBezTo>
                      <a:pt x="1493" y="1123367"/>
                      <a:pt x="0" y="1119762"/>
                      <a:pt x="0" y="1116002"/>
                    </a:cubicBezTo>
                    <a:lnTo>
                      <a:pt x="0" y="14176"/>
                    </a:lnTo>
                    <a:cubicBezTo>
                      <a:pt x="0" y="10416"/>
                      <a:pt x="1493" y="6810"/>
                      <a:pt x="4152" y="4152"/>
                    </a:cubicBezTo>
                    <a:cubicBezTo>
                      <a:pt x="6810" y="1493"/>
                      <a:pt x="10416" y="0"/>
                      <a:pt x="1417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64A7B"/>
                </a:solidFill>
                <a:prstDash val="sysDot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2895448" cy="11778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1760" y="6420"/>
              <a:ext cx="15600" cy="3046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34290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缺失值处理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对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缺失的</a:t>
              </a:r>
              <a:r>
                <a:rPr 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特征用均值填充。</a:t>
              </a:r>
              <a:endPara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lvl="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文本类别型特征处理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对文本类别型特征做了标签编码(LabelEncoder)处理</a:t>
              </a: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lvl="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日期类型特征处理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提取了年份、月份以及所在的周</a:t>
              </a: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lvl="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异常特征处理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以一定阈值删除了异常值所在的样本</a:t>
              </a: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5" name="Group 25"/>
            <p:cNvGrpSpPr/>
            <p:nvPr/>
          </p:nvGrpSpPr>
          <p:grpSpPr>
            <a:xfrm rot="0">
              <a:off x="11637" y="5101"/>
              <a:ext cx="6684" cy="1026"/>
              <a:chOff x="0" y="0"/>
              <a:chExt cx="920345" cy="17159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920345" cy="171592"/>
              </a:xfrm>
              <a:custGeom>
                <a:avLst/>
                <a:gdLst/>
                <a:ahLst/>
                <a:cxnLst/>
                <a:rect l="l" t="t" r="r" b="b"/>
                <a:pathLst>
                  <a:path w="920345" h="171592">
                    <a:moveTo>
                      <a:pt x="85796" y="0"/>
                    </a:moveTo>
                    <a:lnTo>
                      <a:pt x="834549" y="0"/>
                    </a:lnTo>
                    <a:cubicBezTo>
                      <a:pt x="881933" y="0"/>
                      <a:pt x="920345" y="38412"/>
                      <a:pt x="920345" y="85796"/>
                    </a:cubicBezTo>
                    <a:lnTo>
                      <a:pt x="920345" y="85796"/>
                    </a:lnTo>
                    <a:cubicBezTo>
                      <a:pt x="920345" y="108550"/>
                      <a:pt x="911306" y="130373"/>
                      <a:pt x="895216" y="146463"/>
                    </a:cubicBezTo>
                    <a:cubicBezTo>
                      <a:pt x="879126" y="162553"/>
                      <a:pt x="857304" y="171592"/>
                      <a:pt x="834549" y="171592"/>
                    </a:cubicBezTo>
                    <a:lnTo>
                      <a:pt x="85796" y="171592"/>
                    </a:lnTo>
                    <a:cubicBezTo>
                      <a:pt x="63041" y="171592"/>
                      <a:pt x="41219" y="162553"/>
                      <a:pt x="25129" y="146463"/>
                    </a:cubicBezTo>
                    <a:cubicBezTo>
                      <a:pt x="9039" y="130373"/>
                      <a:pt x="0" y="108550"/>
                      <a:pt x="0" y="85796"/>
                    </a:cubicBezTo>
                    <a:lnTo>
                      <a:pt x="0" y="85796"/>
                    </a:lnTo>
                    <a:cubicBezTo>
                      <a:pt x="0" y="63041"/>
                      <a:pt x="9039" y="41219"/>
                      <a:pt x="25129" y="25129"/>
                    </a:cubicBezTo>
                    <a:cubicBezTo>
                      <a:pt x="41219" y="9039"/>
                      <a:pt x="63041" y="0"/>
                      <a:pt x="85796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920345" cy="2192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2000" y="5100"/>
              <a:ext cx="6018" cy="8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370"/>
                </a:lnSpc>
              </a:pPr>
              <a:r>
                <a:rPr lang="zh-CN" altLang="en-US" sz="2800" b="1">
                  <a:solidFill>
                    <a:srgbClr val="FFFFFF"/>
                  </a:solidFill>
                  <a:ea typeface="思源黑体 2 Bold" panose="020B0800000000000000" charset="-122"/>
                </a:rPr>
                <a:t>数据预处理</a:t>
              </a:r>
              <a:endParaRPr lang="zh-CN" altLang="en-US" sz="2800" b="1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1640" y="9565"/>
              <a:ext cx="6684" cy="1027"/>
              <a:chOff x="11837" y="5300"/>
              <a:chExt cx="6684" cy="1027"/>
            </a:xfrm>
          </p:grpSpPr>
          <p:grpSp>
            <p:nvGrpSpPr>
              <p:cNvPr id="22" name="Group 25"/>
              <p:cNvGrpSpPr/>
              <p:nvPr/>
            </p:nvGrpSpPr>
            <p:grpSpPr>
              <a:xfrm rot="0">
                <a:off x="11837" y="5301"/>
                <a:ext cx="6684" cy="1026"/>
                <a:chOff x="0" y="0"/>
                <a:chExt cx="920345" cy="171592"/>
              </a:xfrm>
            </p:grpSpPr>
            <p:sp>
              <p:nvSpPr>
                <p:cNvPr id="23" name="Freeform 26"/>
                <p:cNvSpPr/>
                <p:nvPr/>
              </p:nvSpPr>
              <p:spPr>
                <a:xfrm>
                  <a:off x="0" y="0"/>
                  <a:ext cx="920345" cy="171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345" h="171592">
                      <a:moveTo>
                        <a:pt x="85796" y="0"/>
                      </a:moveTo>
                      <a:lnTo>
                        <a:pt x="834549" y="0"/>
                      </a:lnTo>
                      <a:cubicBezTo>
                        <a:pt x="881933" y="0"/>
                        <a:pt x="920345" y="38412"/>
                        <a:pt x="920345" y="85796"/>
                      </a:cubicBezTo>
                      <a:lnTo>
                        <a:pt x="920345" y="85796"/>
                      </a:lnTo>
                      <a:cubicBezTo>
                        <a:pt x="920345" y="108550"/>
                        <a:pt x="911306" y="130373"/>
                        <a:pt x="895216" y="146463"/>
                      </a:cubicBezTo>
                      <a:cubicBezTo>
                        <a:pt x="879126" y="162553"/>
                        <a:pt x="857304" y="171592"/>
                        <a:pt x="834549" y="171592"/>
                      </a:cubicBezTo>
                      <a:lnTo>
                        <a:pt x="85796" y="171592"/>
                      </a:lnTo>
                      <a:cubicBezTo>
                        <a:pt x="63041" y="171592"/>
                        <a:pt x="41219" y="162553"/>
                        <a:pt x="25129" y="146463"/>
                      </a:cubicBezTo>
                      <a:cubicBezTo>
                        <a:pt x="9039" y="130373"/>
                        <a:pt x="0" y="108550"/>
                        <a:pt x="0" y="85796"/>
                      </a:cubicBezTo>
                      <a:lnTo>
                        <a:pt x="0" y="85796"/>
                      </a:lnTo>
                      <a:cubicBezTo>
                        <a:pt x="0" y="63041"/>
                        <a:pt x="9039" y="41219"/>
                        <a:pt x="25129" y="25129"/>
                      </a:cubicBezTo>
                      <a:cubicBezTo>
                        <a:pt x="41219" y="9039"/>
                        <a:pt x="63041" y="0"/>
                        <a:pt x="85796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29" name="TextBox 27"/>
                <p:cNvSpPr txBox="1"/>
                <p:nvPr/>
              </p:nvSpPr>
              <p:spPr>
                <a:xfrm>
                  <a:off x="0" y="-47625"/>
                  <a:ext cx="920345" cy="21921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3105"/>
                    </a:lnSpc>
                  </a:pPr>
                </a:p>
              </p:txBody>
            </p:sp>
          </p:grpSp>
          <p:sp>
            <p:nvSpPr>
              <p:cNvPr id="30" name="TextBox 28"/>
              <p:cNvSpPr txBox="1"/>
              <p:nvPr/>
            </p:nvSpPr>
            <p:spPr>
              <a:xfrm>
                <a:off x="12200" y="5300"/>
                <a:ext cx="6018" cy="88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p>
                <a:pPr algn="ctr">
                  <a:lnSpc>
                    <a:spcPts val="4370"/>
                  </a:lnSpc>
                </a:pPr>
                <a:r>
                  <a:rPr lang="zh-CN" altLang="en-US" sz="2800" b="1">
                    <a:solidFill>
                      <a:srgbClr val="FFFFFF"/>
                    </a:solidFill>
                    <a:ea typeface="思源黑体 2 Bold" panose="020B0800000000000000" charset="-122"/>
                  </a:rPr>
                  <a:t>特征工程</a:t>
                </a:r>
                <a:endParaRPr lang="zh-CN" altLang="en-US" sz="2800" b="1">
                  <a:solidFill>
                    <a:srgbClr val="FFFFFF"/>
                  </a:solidFill>
                  <a:ea typeface="思源黑体 2 Bold" panose="020B0800000000000000" charset="-122"/>
                </a:endParaRPr>
              </a:p>
            </p:txBody>
          </p:sp>
        </p:grpSp>
        <p:sp>
          <p:nvSpPr>
            <p:cNvPr id="32" name="TextBox 24"/>
            <p:cNvSpPr txBox="1"/>
            <p:nvPr/>
          </p:nvSpPr>
          <p:spPr>
            <a:xfrm>
              <a:off x="11960" y="10860"/>
              <a:ext cx="15600" cy="3046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p>
              <a:pPr marL="34290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双表特征分析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根据public表和internet表构建特征</a:t>
              </a:r>
              <a:r>
                <a:rPr 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lvl="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目标编码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根据目标变量进行有监督的特征构造</a:t>
              </a: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lvl="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交叉特征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交叉特征可以拟合特征与标签之间更深层次更细粒度的关系，合理的构造交叉特征可以使模型得到更好的表达，一定程度上可以提高预测准确率。</a:t>
              </a: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indent="0" algn="just" fontAlgn="auto">
                <a:lnSpc>
                  <a:spcPct val="150000"/>
                </a:lnSpc>
                <a:buFont typeface="Arial" panose="020B0604020202020204" pitchFamily="34" charset="0"/>
                <a:buNone/>
              </a:pP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>
            <p:custDataLst>
              <p:tags r:id="rId1"/>
            </p:custDataLst>
          </p:nvPr>
        </p:nvGrpSpPr>
        <p:grpSpPr>
          <a:xfrm>
            <a:off x="5029200" y="-1595755"/>
            <a:ext cx="18000980" cy="13557250"/>
            <a:chOff x="3000" y="-1791"/>
            <a:chExt cx="28348" cy="21350"/>
          </a:xfrm>
        </p:grpSpPr>
        <p:grpSp>
          <p:nvGrpSpPr>
            <p:cNvPr id="100" name="组合 99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101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102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103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04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105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106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07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108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109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10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111" name="Freeform 12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112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113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114" name="Freeform 21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115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116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117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118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19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120" name="Freeform 27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121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122" name="矩形 121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常见二分类算法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>
            <p:custDataLst>
              <p:tags r:id="rId5"/>
            </p:custDataLst>
          </p:nvPr>
        </p:nvGrpSpPr>
        <p:grpSpPr>
          <a:xfrm rot="0">
            <a:off x="368300" y="3178175"/>
            <a:ext cx="4988560" cy="5774055"/>
            <a:chOff x="0" y="0"/>
            <a:chExt cx="8581034" cy="5176856"/>
          </a:xfrm>
        </p:grpSpPr>
        <p:sp>
          <p:nvSpPr>
            <p:cNvPr id="20" name="Freeform 20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TextBox 22"/>
          <p:cNvSpPr txBox="1"/>
          <p:nvPr>
            <p:custDataLst>
              <p:tags r:id="rId7"/>
            </p:custDataLst>
          </p:nvPr>
        </p:nvSpPr>
        <p:spPr>
          <a:xfrm>
            <a:off x="492102" y="354974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模型形式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Sigmoid函数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参数估计（最大似然估计）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概率解释和决策规则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TextBox 26"/>
          <p:cNvSpPr txBox="1"/>
          <p:nvPr>
            <p:custDataLst>
              <p:tags r:id="rId8"/>
            </p:custDataLst>
          </p:nvPr>
        </p:nvSpPr>
        <p:spPr>
          <a:xfrm>
            <a:off x="608965" y="2369820"/>
            <a:ext cx="455104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ea typeface="思源黑体 2 Bold" panose="020B0800000000000000" charset="-122"/>
              </a:rPr>
              <a:t>Logistic Regression</a:t>
            </a:r>
            <a:endParaRPr 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73870" y="5224216"/>
            <a:ext cx="2522249" cy="321619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101522" y="5255552"/>
            <a:ext cx="1979285" cy="3282855"/>
          </a:xfrm>
          <a:prstGeom prst="rect">
            <a:avLst/>
          </a:prstGeom>
        </p:spPr>
      </p:pic>
      <p:grpSp>
        <p:nvGrpSpPr>
          <p:cNvPr id="71" name="Group 23"/>
          <p:cNvGrpSpPr/>
          <p:nvPr/>
        </p:nvGrpSpPr>
        <p:grpSpPr>
          <a:xfrm rot="0">
            <a:off x="7860030" y="2270760"/>
            <a:ext cx="2638425" cy="735330"/>
            <a:chOff x="0" y="0"/>
            <a:chExt cx="1109169" cy="186162"/>
          </a:xfrm>
        </p:grpSpPr>
        <p:sp>
          <p:nvSpPr>
            <p:cNvPr id="72" name="Freeform 24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73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74" name="TextBox 26"/>
          <p:cNvSpPr txBox="1"/>
          <p:nvPr>
            <p:custDataLst>
              <p:tags r:id="rId14"/>
            </p:custDataLst>
          </p:nvPr>
        </p:nvSpPr>
        <p:spPr>
          <a:xfrm>
            <a:off x="7860030" y="2324100"/>
            <a:ext cx="259270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DecisionTree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77" name="Group 19"/>
          <p:cNvGrpSpPr/>
          <p:nvPr>
            <p:custDataLst>
              <p:tags r:id="rId15"/>
            </p:custDataLst>
          </p:nvPr>
        </p:nvGrpSpPr>
        <p:grpSpPr>
          <a:xfrm rot="0">
            <a:off x="6739890" y="3171825"/>
            <a:ext cx="4930140" cy="5774055"/>
            <a:chOff x="0" y="0"/>
            <a:chExt cx="8581034" cy="5176856"/>
          </a:xfrm>
        </p:grpSpPr>
        <p:sp>
          <p:nvSpPr>
            <p:cNvPr id="78" name="Freeform 20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9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0" name="TextBox 22"/>
          <p:cNvSpPr txBox="1"/>
          <p:nvPr>
            <p:custDataLst>
              <p:tags r:id="rId17"/>
            </p:custDataLst>
          </p:nvPr>
        </p:nvSpPr>
        <p:spPr>
          <a:xfrm>
            <a:off x="6880837" y="354339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特征选择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节点分裂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剪枝处理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结果</a:t>
            </a:r>
            <a:r>
              <a: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</a:t>
            </a:r>
            <a:endParaRPr lang="zh-CN" alt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2" name="图片 8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490257" y="5249202"/>
            <a:ext cx="1979285" cy="3282855"/>
          </a:xfrm>
          <a:prstGeom prst="rect">
            <a:avLst/>
          </a:prstGeom>
        </p:spPr>
      </p:pic>
      <p:grpSp>
        <p:nvGrpSpPr>
          <p:cNvPr id="83" name="Group 23"/>
          <p:cNvGrpSpPr/>
          <p:nvPr/>
        </p:nvGrpSpPr>
        <p:grpSpPr>
          <a:xfrm rot="0">
            <a:off x="13973175" y="2194560"/>
            <a:ext cx="2638425" cy="735330"/>
            <a:chOff x="0" y="0"/>
            <a:chExt cx="1109169" cy="186162"/>
          </a:xfrm>
        </p:grpSpPr>
        <p:sp>
          <p:nvSpPr>
            <p:cNvPr id="84" name="Freeform 24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85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6" name="TextBox 26"/>
          <p:cNvSpPr txBox="1"/>
          <p:nvPr>
            <p:custDataLst>
              <p:tags r:id="rId20"/>
            </p:custDataLst>
          </p:nvPr>
        </p:nvSpPr>
        <p:spPr>
          <a:xfrm>
            <a:off x="13973175" y="2247900"/>
            <a:ext cx="259270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NaiveBayes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87" name="Group 19"/>
          <p:cNvGrpSpPr/>
          <p:nvPr>
            <p:custDataLst>
              <p:tags r:id="rId21"/>
            </p:custDataLst>
          </p:nvPr>
        </p:nvGrpSpPr>
        <p:grpSpPr>
          <a:xfrm rot="0">
            <a:off x="12992735" y="3095625"/>
            <a:ext cx="4904105" cy="5774055"/>
            <a:chOff x="0" y="0"/>
            <a:chExt cx="8581034" cy="5176856"/>
          </a:xfrm>
        </p:grpSpPr>
        <p:sp>
          <p:nvSpPr>
            <p:cNvPr id="88" name="Freeform 20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9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0" name="TextBox 22"/>
          <p:cNvSpPr txBox="1"/>
          <p:nvPr>
            <p:custDataLst>
              <p:tags r:id="rId23"/>
            </p:custDataLst>
          </p:nvPr>
        </p:nvSpPr>
        <p:spPr>
          <a:xfrm>
            <a:off x="12993982" y="3467193"/>
            <a:ext cx="4831414" cy="1097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概率计算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应用贝叶斯定理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分类决策</a:t>
            </a:r>
            <a:endParaRPr lang="zh-CN" alt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5745642" y="5219992"/>
            <a:ext cx="1979285" cy="3282855"/>
          </a:xfrm>
          <a:prstGeom prst="rect">
            <a:avLst/>
          </a:prstGeom>
        </p:spPr>
      </p:pic>
      <p:sp>
        <p:nvSpPr>
          <p:cNvPr id="96" name="圆角矩形 95"/>
          <p:cNvSpPr/>
          <p:nvPr/>
        </p:nvSpPr>
        <p:spPr>
          <a:xfrm>
            <a:off x="304800" y="2019300"/>
            <a:ext cx="541020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6642735" y="1943100"/>
            <a:ext cx="522097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圆角矩形 97"/>
          <p:cNvSpPr/>
          <p:nvPr/>
        </p:nvSpPr>
        <p:spPr>
          <a:xfrm>
            <a:off x="12874625" y="2019300"/>
            <a:ext cx="522097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右箭头 92"/>
          <p:cNvSpPr/>
          <p:nvPr/>
        </p:nvSpPr>
        <p:spPr>
          <a:xfrm>
            <a:off x="5486400" y="5295900"/>
            <a:ext cx="1143000" cy="9906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右箭头 94"/>
          <p:cNvSpPr/>
          <p:nvPr/>
        </p:nvSpPr>
        <p:spPr>
          <a:xfrm>
            <a:off x="11854815" y="5295900"/>
            <a:ext cx="1143000" cy="9906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3" name="图片 12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69125" y="5353050"/>
            <a:ext cx="3775075" cy="3196590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106400" y="5248910"/>
            <a:ext cx="3060065" cy="3510915"/>
          </a:xfrm>
          <a:prstGeom prst="rect">
            <a:avLst/>
          </a:prstGeom>
        </p:spPr>
      </p:pic>
      <p:sp>
        <p:nvSpPr>
          <p:cNvPr id="126" name="Freeform 24"/>
          <p:cNvSpPr/>
          <p:nvPr>
            <p:custDataLst>
              <p:tags r:id="rId27"/>
            </p:custDataLst>
          </p:nvPr>
        </p:nvSpPr>
        <p:spPr>
          <a:xfrm>
            <a:off x="1066800" y="2181860"/>
            <a:ext cx="3447415" cy="763270"/>
          </a:xfrm>
          <a:custGeom>
            <a:avLst/>
            <a:gdLst/>
            <a:ahLst/>
            <a:cxnLst/>
            <a:rect l="l" t="t" r="r" b="b"/>
            <a:pathLst>
              <a:path w="1109169" h="186162">
                <a:moveTo>
                  <a:pt x="31252" y="0"/>
                </a:moveTo>
                <a:lnTo>
                  <a:pt x="1077917" y="0"/>
                </a:lnTo>
                <a:cubicBezTo>
                  <a:pt x="1095177" y="0"/>
                  <a:pt x="1109169" y="13992"/>
                  <a:pt x="1109169" y="31252"/>
                </a:cubicBezTo>
                <a:lnTo>
                  <a:pt x="1109169" y="154911"/>
                </a:lnTo>
                <a:cubicBezTo>
                  <a:pt x="1109169" y="172170"/>
                  <a:pt x="1095177" y="186162"/>
                  <a:pt x="1077917" y="186162"/>
                </a:cubicBezTo>
                <a:lnTo>
                  <a:pt x="31252" y="186162"/>
                </a:lnTo>
                <a:cubicBezTo>
                  <a:pt x="13992" y="186162"/>
                  <a:pt x="0" y="172170"/>
                  <a:pt x="0" y="154911"/>
                </a:cubicBezTo>
                <a:lnTo>
                  <a:pt x="0" y="31252"/>
                </a:lnTo>
                <a:cubicBezTo>
                  <a:pt x="0" y="13992"/>
                  <a:pt x="13992" y="0"/>
                  <a:pt x="31252" y="0"/>
                </a:cubicBezTo>
                <a:close/>
              </a:path>
            </a:pathLst>
          </a:custGeom>
          <a:solidFill>
            <a:srgbClr val="264A7B"/>
          </a:solidFill>
          <a:ln cap="sq">
            <a:noFill/>
            <a:prstDash val="solid"/>
            <a:miter/>
          </a:ln>
        </p:spPr>
      </p:sp>
      <p:sp>
        <p:nvSpPr>
          <p:cNvPr id="128" name="TextBox 26"/>
          <p:cNvSpPr txBox="1"/>
          <p:nvPr>
            <p:custDataLst>
              <p:tags r:id="rId28"/>
            </p:custDataLst>
          </p:nvPr>
        </p:nvSpPr>
        <p:spPr>
          <a:xfrm>
            <a:off x="625475" y="2247900"/>
            <a:ext cx="455104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Logistic Regression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>
            <p:custDataLst>
              <p:tags r:id="rId1"/>
            </p:custDataLst>
          </p:nvPr>
        </p:nvGrpSpPr>
        <p:grpSpPr>
          <a:xfrm>
            <a:off x="5029200" y="-1595755"/>
            <a:ext cx="18000980" cy="13557250"/>
            <a:chOff x="3000" y="-1791"/>
            <a:chExt cx="28348" cy="21350"/>
          </a:xfrm>
        </p:grpSpPr>
        <p:grpSp>
          <p:nvGrpSpPr>
            <p:cNvPr id="100" name="组合 99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101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102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103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04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105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106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07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108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109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10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111" name="Freeform 12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112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113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114" name="Freeform 21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115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116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117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118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19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120" name="Freeform 27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121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122" name="矩形 121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>
            <p:custDataLst>
              <p:tags r:id="rId5"/>
            </p:custDataLst>
          </p:nvPr>
        </p:nvGrpSpPr>
        <p:grpSpPr>
          <a:xfrm rot="0">
            <a:off x="368300" y="3178175"/>
            <a:ext cx="4988560" cy="5774055"/>
            <a:chOff x="0" y="0"/>
            <a:chExt cx="8581034" cy="5176856"/>
          </a:xfrm>
        </p:grpSpPr>
        <p:sp>
          <p:nvSpPr>
            <p:cNvPr id="20" name="Freeform 20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TextBox 22"/>
          <p:cNvSpPr txBox="1"/>
          <p:nvPr>
            <p:custDataLst>
              <p:tags r:id="rId7"/>
            </p:custDataLst>
          </p:nvPr>
        </p:nvSpPr>
        <p:spPr>
          <a:xfrm>
            <a:off x="492102" y="354974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初始化权重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循环训练弱学习器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组合弱学习器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最终决策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3" name="Group 23"/>
          <p:cNvGrpSpPr/>
          <p:nvPr>
            <p:custDataLst>
              <p:tags r:id="rId8"/>
            </p:custDataLst>
          </p:nvPr>
        </p:nvGrpSpPr>
        <p:grpSpPr>
          <a:xfrm rot="0">
            <a:off x="1691640" y="2242185"/>
            <a:ext cx="2938780" cy="763270"/>
            <a:chOff x="0" y="0"/>
            <a:chExt cx="1109169" cy="186162"/>
          </a:xfrm>
        </p:grpSpPr>
        <p:sp>
          <p:nvSpPr>
            <p:cNvPr id="24" name="Freeform 24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26" name="TextBox 26"/>
          <p:cNvSpPr txBox="1"/>
          <p:nvPr>
            <p:custDataLst>
              <p:tags r:id="rId10"/>
            </p:custDataLst>
          </p:nvPr>
        </p:nvSpPr>
        <p:spPr>
          <a:xfrm>
            <a:off x="1752600" y="2282190"/>
            <a:ext cx="268414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Adaboost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101522" y="5255552"/>
            <a:ext cx="1979285" cy="3282855"/>
          </a:xfrm>
          <a:prstGeom prst="rect">
            <a:avLst/>
          </a:prstGeom>
        </p:spPr>
      </p:pic>
      <p:grpSp>
        <p:nvGrpSpPr>
          <p:cNvPr id="71" name="Group 23"/>
          <p:cNvGrpSpPr/>
          <p:nvPr/>
        </p:nvGrpSpPr>
        <p:grpSpPr>
          <a:xfrm rot="0">
            <a:off x="7860030" y="2270760"/>
            <a:ext cx="2638425" cy="735330"/>
            <a:chOff x="0" y="0"/>
            <a:chExt cx="1109169" cy="186162"/>
          </a:xfrm>
        </p:grpSpPr>
        <p:sp>
          <p:nvSpPr>
            <p:cNvPr id="72" name="Freeform 24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73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74" name="TextBox 26"/>
          <p:cNvSpPr txBox="1"/>
          <p:nvPr>
            <p:custDataLst>
              <p:tags r:id="rId14"/>
            </p:custDataLst>
          </p:nvPr>
        </p:nvSpPr>
        <p:spPr>
          <a:xfrm>
            <a:off x="7860030" y="2324100"/>
            <a:ext cx="259270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RandomForest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77" name="Group 19"/>
          <p:cNvGrpSpPr/>
          <p:nvPr>
            <p:custDataLst>
              <p:tags r:id="rId15"/>
            </p:custDataLst>
          </p:nvPr>
        </p:nvGrpSpPr>
        <p:grpSpPr>
          <a:xfrm rot="0">
            <a:off x="6739890" y="3171825"/>
            <a:ext cx="4930140" cy="5774055"/>
            <a:chOff x="0" y="0"/>
            <a:chExt cx="8581034" cy="5176856"/>
          </a:xfrm>
        </p:grpSpPr>
        <p:sp>
          <p:nvSpPr>
            <p:cNvPr id="78" name="Freeform 20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9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0" name="TextBox 22"/>
          <p:cNvSpPr txBox="1"/>
          <p:nvPr>
            <p:custDataLst>
              <p:tags r:id="rId17"/>
            </p:custDataLst>
          </p:nvPr>
        </p:nvSpPr>
        <p:spPr>
          <a:xfrm>
            <a:off x="6880837" y="354339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随机选择样本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随机选择特征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构建多个决策树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聚合所有树的预测结果</a:t>
            </a:r>
            <a:endParaRPr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2" name="图片 8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490257" y="5249202"/>
            <a:ext cx="1979285" cy="3282855"/>
          </a:xfrm>
          <a:prstGeom prst="rect">
            <a:avLst/>
          </a:prstGeom>
        </p:spPr>
      </p:pic>
      <p:grpSp>
        <p:nvGrpSpPr>
          <p:cNvPr id="83" name="Group 23"/>
          <p:cNvGrpSpPr/>
          <p:nvPr/>
        </p:nvGrpSpPr>
        <p:grpSpPr>
          <a:xfrm rot="0">
            <a:off x="13973175" y="2194560"/>
            <a:ext cx="2638425" cy="735330"/>
            <a:chOff x="0" y="0"/>
            <a:chExt cx="1109169" cy="186162"/>
          </a:xfrm>
        </p:grpSpPr>
        <p:sp>
          <p:nvSpPr>
            <p:cNvPr id="84" name="Freeform 24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85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6" name="TextBox 26"/>
          <p:cNvSpPr txBox="1"/>
          <p:nvPr>
            <p:custDataLst>
              <p:tags r:id="rId20"/>
            </p:custDataLst>
          </p:nvPr>
        </p:nvSpPr>
        <p:spPr>
          <a:xfrm>
            <a:off x="13973175" y="2247900"/>
            <a:ext cx="259270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SVM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87" name="Group 19"/>
          <p:cNvGrpSpPr/>
          <p:nvPr>
            <p:custDataLst>
              <p:tags r:id="rId21"/>
            </p:custDataLst>
          </p:nvPr>
        </p:nvGrpSpPr>
        <p:grpSpPr>
          <a:xfrm rot="0">
            <a:off x="12992735" y="3095625"/>
            <a:ext cx="4904105" cy="5774055"/>
            <a:chOff x="0" y="0"/>
            <a:chExt cx="8581034" cy="5176856"/>
          </a:xfrm>
        </p:grpSpPr>
        <p:sp>
          <p:nvSpPr>
            <p:cNvPr id="88" name="Freeform 20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9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0" name="TextBox 22"/>
          <p:cNvSpPr txBox="1"/>
          <p:nvPr>
            <p:custDataLst>
              <p:tags r:id="rId23"/>
            </p:custDataLst>
          </p:nvPr>
        </p:nvSpPr>
        <p:spPr>
          <a:xfrm>
            <a:off x="12993982" y="346719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选择合适的核函数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构建优化问题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训练模型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分类决策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5745642" y="5219992"/>
            <a:ext cx="1979285" cy="3282855"/>
          </a:xfrm>
          <a:prstGeom prst="rect">
            <a:avLst/>
          </a:prstGeom>
        </p:spPr>
      </p:pic>
      <p:sp>
        <p:nvSpPr>
          <p:cNvPr id="96" name="圆角矩形 95"/>
          <p:cNvSpPr/>
          <p:nvPr/>
        </p:nvSpPr>
        <p:spPr>
          <a:xfrm>
            <a:off x="304800" y="2019300"/>
            <a:ext cx="541020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6642735" y="1943100"/>
            <a:ext cx="522097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圆角矩形 97"/>
          <p:cNvSpPr/>
          <p:nvPr/>
        </p:nvSpPr>
        <p:spPr>
          <a:xfrm>
            <a:off x="12874625" y="2019300"/>
            <a:ext cx="522097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右箭头 92"/>
          <p:cNvSpPr/>
          <p:nvPr/>
        </p:nvSpPr>
        <p:spPr>
          <a:xfrm>
            <a:off x="5486400" y="5295900"/>
            <a:ext cx="1143000" cy="9906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右箭头 94"/>
          <p:cNvSpPr/>
          <p:nvPr/>
        </p:nvSpPr>
        <p:spPr>
          <a:xfrm>
            <a:off x="11854815" y="5295900"/>
            <a:ext cx="1143000" cy="9906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TextBox 2"/>
          <p:cNvSpPr txBox="1"/>
          <p:nvPr/>
        </p:nvSpPr>
        <p:spPr>
          <a:xfrm>
            <a:off x="1447638" y="74795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常见二分类算法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2000" y="5143500"/>
            <a:ext cx="3145790" cy="337947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010400" y="5219700"/>
            <a:ext cx="3280410" cy="351155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134975" y="5219700"/>
            <a:ext cx="3476625" cy="33743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411402" y="767160"/>
            <a:ext cx="8752679" cy="875267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16863"/>
                </a:srgbClr>
              </a:solidFill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76595" y="2055158"/>
            <a:ext cx="6176685" cy="617668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43922"/>
                </a:srgbClr>
              </a:solidFill>
              <a:prstDash val="sysDot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742017" y="2920580"/>
            <a:ext cx="4445840" cy="44458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/>
              </a:solidFill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32007" y="5682164"/>
            <a:ext cx="386586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440" spc="457">
                <a:solidFill>
                  <a:srgbClr val="264A7B"/>
                </a:solidFill>
                <a:latin typeface="Akzidenz-Grotesk" panose="02000503030000020003"/>
              </a:rPr>
              <a:t>Contents</a:t>
            </a:r>
            <a:endParaRPr lang="en-US" sz="3440" spc="457">
              <a:solidFill>
                <a:srgbClr val="264A7B"/>
              </a:solidFill>
              <a:latin typeface="Akzidenz-Grotesk" panose="020005030300000200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52808" y="3865123"/>
            <a:ext cx="3424258" cy="1705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0"/>
              </a:lnSpc>
            </a:pPr>
            <a:r>
              <a:rPr lang="en-US" sz="11250">
                <a:solidFill>
                  <a:srgbClr val="1E1E1E"/>
                </a:solidFill>
                <a:ea typeface="思源黑体 2 Bold" panose="020B0800000000000000" charset="-122"/>
              </a:rPr>
              <a:t>目录</a:t>
            </a:r>
            <a:endParaRPr lang="en-US" sz="11250">
              <a:solidFill>
                <a:srgbClr val="1E1E1E"/>
              </a:solidFill>
              <a:ea typeface="思源黑体 2 Bold" panose="020B0800000000000000" charset="-122"/>
            </a:endParaRPr>
          </a:p>
        </p:txBody>
      </p:sp>
      <p:grpSp>
        <p:nvGrpSpPr>
          <p:cNvPr id="13" name="Group 13"/>
          <p:cNvGrpSpPr/>
          <p:nvPr>
            <p:custDataLst>
              <p:tags r:id="rId1"/>
            </p:custDataLst>
          </p:nvPr>
        </p:nvGrpSpPr>
        <p:grpSpPr>
          <a:xfrm rot="0">
            <a:off x="9144000" y="3329063"/>
            <a:ext cx="6816098" cy="1416404"/>
            <a:chOff x="0" y="0"/>
            <a:chExt cx="4997961" cy="1038590"/>
          </a:xfrm>
        </p:grpSpPr>
        <p:sp>
          <p:nvSpPr>
            <p:cNvPr id="14" name="Freeform 1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4997961" cy="1038590"/>
            </a:xfrm>
            <a:custGeom>
              <a:avLst/>
              <a:gdLst/>
              <a:ahLst/>
              <a:cxnLst/>
              <a:rect l="l" t="t" r="r" b="b"/>
              <a:pathLst>
                <a:path w="4997961" h="1038590">
                  <a:moveTo>
                    <a:pt x="113583" y="0"/>
                  </a:moveTo>
                  <a:lnTo>
                    <a:pt x="4884378" y="0"/>
                  </a:lnTo>
                  <a:cubicBezTo>
                    <a:pt x="4914502" y="0"/>
                    <a:pt x="4943392" y="11967"/>
                    <a:pt x="4964693" y="33268"/>
                  </a:cubicBezTo>
                  <a:cubicBezTo>
                    <a:pt x="4985994" y="54569"/>
                    <a:pt x="4997961" y="83459"/>
                    <a:pt x="4997961" y="113583"/>
                  </a:cubicBezTo>
                  <a:lnTo>
                    <a:pt x="4997961" y="925007"/>
                  </a:lnTo>
                  <a:cubicBezTo>
                    <a:pt x="4997961" y="987737"/>
                    <a:pt x="4947108" y="1038590"/>
                    <a:pt x="4884378" y="1038590"/>
                  </a:cubicBezTo>
                  <a:lnTo>
                    <a:pt x="113583" y="1038590"/>
                  </a:lnTo>
                  <a:cubicBezTo>
                    <a:pt x="50853" y="1038590"/>
                    <a:pt x="0" y="987737"/>
                    <a:pt x="0" y="925007"/>
                  </a:cubicBezTo>
                  <a:lnTo>
                    <a:pt x="0" y="113583"/>
                  </a:lnTo>
                  <a:cubicBezTo>
                    <a:pt x="0" y="50853"/>
                    <a:pt x="50853" y="0"/>
                    <a:pt x="1135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997961" cy="1067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6" name="TextBox 16"/>
          <p:cNvSpPr txBox="1"/>
          <p:nvPr>
            <p:custDataLst>
              <p:tags r:id="rId3"/>
            </p:custDataLst>
          </p:nvPr>
        </p:nvSpPr>
        <p:spPr>
          <a:xfrm>
            <a:off x="10999974" y="3555038"/>
            <a:ext cx="4960124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zh-CN" altLang="en-US" sz="4400">
                <a:solidFill>
                  <a:srgbClr val="100F0D"/>
                </a:solidFill>
                <a:ea typeface="思源黑体 2 Bold" panose="020B0800000000000000" charset="-122"/>
              </a:rPr>
              <a:t>搜索策略</a:t>
            </a:r>
            <a:endParaRPr lang="zh-CN" altLang="en-US" sz="4400">
              <a:solidFill>
                <a:srgbClr val="100F0D"/>
              </a:solidFill>
              <a:ea typeface="思源黑体 2 Bold" panose="020B0800000000000000" charset="-122"/>
            </a:endParaRPr>
          </a:p>
        </p:txBody>
      </p:sp>
      <p:sp>
        <p:nvSpPr>
          <p:cNvPr id="17" name="TextBox 17"/>
          <p:cNvSpPr txBox="1"/>
          <p:nvPr>
            <p:custDataLst>
              <p:tags r:id="rId4"/>
            </p:custDataLst>
          </p:nvPr>
        </p:nvSpPr>
        <p:spPr>
          <a:xfrm>
            <a:off x="10999974" y="4259379"/>
            <a:ext cx="4960124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920"/>
              </a:lnSpc>
              <a:spcBef>
                <a:spcPct val="0"/>
              </a:spcBef>
            </a:pPr>
            <a:r>
              <a:rPr lang="en-US" sz="1600">
                <a:solidFill>
                  <a:srgbClr val="264A7B"/>
                </a:solidFill>
                <a:latin typeface="Akzidenz-Grotesk" panose="02000503030000020003"/>
              </a:rPr>
              <a:t>Background significance of the topic</a:t>
            </a:r>
            <a:endParaRPr lang="en-US" sz="1600">
              <a:solidFill>
                <a:srgbClr val="264A7B"/>
              </a:solidFill>
              <a:latin typeface="Akzidenz-Grotesk" panose="02000503030000020003"/>
            </a:endParaRPr>
          </a:p>
        </p:txBody>
      </p:sp>
      <p:grpSp>
        <p:nvGrpSpPr>
          <p:cNvPr id="18" name="Group 18"/>
          <p:cNvGrpSpPr/>
          <p:nvPr>
            <p:custDataLst>
              <p:tags r:id="rId5"/>
            </p:custDataLst>
          </p:nvPr>
        </p:nvGrpSpPr>
        <p:grpSpPr>
          <a:xfrm rot="0">
            <a:off x="9651465" y="3542862"/>
            <a:ext cx="988805" cy="988805"/>
            <a:chOff x="0" y="0"/>
            <a:chExt cx="812800" cy="812800"/>
          </a:xfrm>
        </p:grpSpPr>
        <p:sp>
          <p:nvSpPr>
            <p:cNvPr id="19" name="Freeform 19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21"/>
          <p:cNvSpPr txBox="1"/>
          <p:nvPr>
            <p:custDataLst>
              <p:tags r:id="rId7"/>
            </p:custDataLst>
          </p:nvPr>
        </p:nvSpPr>
        <p:spPr>
          <a:xfrm>
            <a:off x="9607019" y="3730741"/>
            <a:ext cx="1077698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Akzidenz-Grotesk Bold" panose="02000803050000020004"/>
              </a:rPr>
              <a:t>01</a:t>
            </a:r>
            <a:endParaRPr lang="en-US" sz="4500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22" name="Group 22"/>
          <p:cNvGrpSpPr/>
          <p:nvPr>
            <p:custDataLst>
              <p:tags r:id="rId8"/>
            </p:custDataLst>
          </p:nvPr>
        </p:nvGrpSpPr>
        <p:grpSpPr>
          <a:xfrm rot="0">
            <a:off x="9144000" y="5104143"/>
            <a:ext cx="6816098" cy="1416404"/>
            <a:chOff x="0" y="0"/>
            <a:chExt cx="4997961" cy="1038590"/>
          </a:xfrm>
        </p:grpSpPr>
        <p:sp>
          <p:nvSpPr>
            <p:cNvPr id="23" name="Freeform 23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4997961" cy="1038590"/>
            </a:xfrm>
            <a:custGeom>
              <a:avLst/>
              <a:gdLst/>
              <a:ahLst/>
              <a:cxnLst/>
              <a:rect l="l" t="t" r="r" b="b"/>
              <a:pathLst>
                <a:path w="4997961" h="1038590">
                  <a:moveTo>
                    <a:pt x="113583" y="0"/>
                  </a:moveTo>
                  <a:lnTo>
                    <a:pt x="4884378" y="0"/>
                  </a:lnTo>
                  <a:cubicBezTo>
                    <a:pt x="4914502" y="0"/>
                    <a:pt x="4943392" y="11967"/>
                    <a:pt x="4964693" y="33268"/>
                  </a:cubicBezTo>
                  <a:cubicBezTo>
                    <a:pt x="4985994" y="54569"/>
                    <a:pt x="4997961" y="83459"/>
                    <a:pt x="4997961" y="113583"/>
                  </a:cubicBezTo>
                  <a:lnTo>
                    <a:pt x="4997961" y="925007"/>
                  </a:lnTo>
                  <a:cubicBezTo>
                    <a:pt x="4997961" y="987737"/>
                    <a:pt x="4947108" y="1038590"/>
                    <a:pt x="4884378" y="1038590"/>
                  </a:cubicBezTo>
                  <a:lnTo>
                    <a:pt x="113583" y="1038590"/>
                  </a:lnTo>
                  <a:cubicBezTo>
                    <a:pt x="50853" y="1038590"/>
                    <a:pt x="0" y="987737"/>
                    <a:pt x="0" y="925007"/>
                  </a:cubicBezTo>
                  <a:lnTo>
                    <a:pt x="0" y="113583"/>
                  </a:lnTo>
                  <a:cubicBezTo>
                    <a:pt x="0" y="50853"/>
                    <a:pt x="50853" y="0"/>
                    <a:pt x="1135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D7FB2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4997961" cy="1067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5" name="TextBox 25"/>
          <p:cNvSpPr txBox="1"/>
          <p:nvPr>
            <p:custDataLst>
              <p:tags r:id="rId10"/>
            </p:custDataLst>
          </p:nvPr>
        </p:nvSpPr>
        <p:spPr>
          <a:xfrm>
            <a:off x="10999974" y="5330118"/>
            <a:ext cx="4960124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zh-CN" altLang="en-US" sz="4400">
                <a:solidFill>
                  <a:srgbClr val="100F0D"/>
                </a:solidFill>
                <a:ea typeface="思源黑体 2 Bold" panose="020B0800000000000000" charset="-122"/>
              </a:rPr>
              <a:t>个贷违约预测</a:t>
            </a:r>
            <a:endParaRPr lang="zh-CN" altLang="en-US" sz="4400">
              <a:solidFill>
                <a:srgbClr val="100F0D"/>
              </a:solidFill>
              <a:ea typeface="思源黑体 2 Bold" panose="020B0800000000000000" charset="-122"/>
            </a:endParaRPr>
          </a:p>
        </p:txBody>
      </p:sp>
      <p:sp>
        <p:nvSpPr>
          <p:cNvPr id="26" name="TextBox 26"/>
          <p:cNvSpPr txBox="1"/>
          <p:nvPr>
            <p:custDataLst>
              <p:tags r:id="rId11"/>
            </p:custDataLst>
          </p:nvPr>
        </p:nvSpPr>
        <p:spPr>
          <a:xfrm>
            <a:off x="10999974" y="6034459"/>
            <a:ext cx="4960124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920"/>
              </a:lnSpc>
              <a:spcBef>
                <a:spcPct val="0"/>
              </a:spcBef>
            </a:pPr>
            <a:r>
              <a:rPr lang="en-US" sz="1600">
                <a:solidFill>
                  <a:srgbClr val="4D7FB2"/>
                </a:solidFill>
                <a:latin typeface="Akzidenz-Grotesk" panose="02000503030000020003"/>
              </a:rPr>
              <a:t>Research method and process</a:t>
            </a:r>
            <a:endParaRPr lang="en-US" sz="1600">
              <a:solidFill>
                <a:srgbClr val="4D7FB2"/>
              </a:solidFill>
              <a:latin typeface="Akzidenz-Grotesk" panose="02000503030000020003"/>
            </a:endParaRPr>
          </a:p>
        </p:txBody>
      </p:sp>
      <p:grpSp>
        <p:nvGrpSpPr>
          <p:cNvPr id="27" name="Group 27"/>
          <p:cNvGrpSpPr/>
          <p:nvPr>
            <p:custDataLst>
              <p:tags r:id="rId12"/>
            </p:custDataLst>
          </p:nvPr>
        </p:nvGrpSpPr>
        <p:grpSpPr>
          <a:xfrm rot="0">
            <a:off x="9651465" y="5317942"/>
            <a:ext cx="988805" cy="988805"/>
            <a:chOff x="0" y="0"/>
            <a:chExt cx="812800" cy="812800"/>
          </a:xfrm>
        </p:grpSpPr>
        <p:sp>
          <p:nvSpPr>
            <p:cNvPr id="28" name="Freeform 28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0" name="TextBox 30"/>
          <p:cNvSpPr txBox="1"/>
          <p:nvPr>
            <p:custDataLst>
              <p:tags r:id="rId14"/>
            </p:custDataLst>
          </p:nvPr>
        </p:nvSpPr>
        <p:spPr>
          <a:xfrm>
            <a:off x="9607019" y="5505822"/>
            <a:ext cx="1077698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Akzidenz-Grotesk Bold" panose="02000803050000020004"/>
              </a:rPr>
              <a:t>02</a:t>
            </a:r>
            <a:endParaRPr lang="en-US" sz="4500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52" name="Group 52"/>
          <p:cNvGrpSpPr/>
          <p:nvPr/>
        </p:nvGrpSpPr>
        <p:grpSpPr>
          <a:xfrm rot="0">
            <a:off x="17674598" y="3467698"/>
            <a:ext cx="967885" cy="967885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5" name="Group 55"/>
          <p:cNvGrpSpPr/>
          <p:nvPr/>
        </p:nvGrpSpPr>
        <p:grpSpPr>
          <a:xfrm rot="0">
            <a:off x="1470147" y="5296004"/>
            <a:ext cx="735037" cy="735037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8" name="Group 58"/>
          <p:cNvGrpSpPr/>
          <p:nvPr/>
        </p:nvGrpSpPr>
        <p:grpSpPr>
          <a:xfrm rot="0">
            <a:off x="5509072" y="7490072"/>
            <a:ext cx="388795" cy="388795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1" name="Group 61"/>
          <p:cNvGrpSpPr/>
          <p:nvPr/>
        </p:nvGrpSpPr>
        <p:grpSpPr>
          <a:xfrm rot="0">
            <a:off x="6714874" y="3982506"/>
            <a:ext cx="300305" cy="300305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8" name="Group 18"/>
          <p:cNvGrpSpPr/>
          <p:nvPr>
            <p:custDataLst>
              <p:tags r:id="rId1"/>
            </p:custDataLst>
          </p:nvPr>
        </p:nvGrpSpPr>
        <p:grpSpPr>
          <a:xfrm rot="0">
            <a:off x="1565275" y="1771015"/>
            <a:ext cx="14867255" cy="2418715"/>
            <a:chOff x="0" y="0"/>
            <a:chExt cx="3426964" cy="1023875"/>
          </a:xfrm>
        </p:grpSpPr>
        <p:sp>
          <p:nvSpPr>
            <p:cNvPr id="19" name="Freeform 19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3426964" cy="1023875"/>
            </a:xfrm>
            <a:custGeom>
              <a:avLst/>
              <a:gdLst/>
              <a:ahLst/>
              <a:cxnLst/>
              <a:rect l="l" t="t" r="r" b="b"/>
              <a:pathLst>
                <a:path w="3426964" h="102387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1011898"/>
                  </a:lnTo>
                  <a:cubicBezTo>
                    <a:pt x="3426964" y="1015074"/>
                    <a:pt x="3425703" y="1018120"/>
                    <a:pt x="3423457" y="1020367"/>
                  </a:cubicBezTo>
                  <a:cubicBezTo>
                    <a:pt x="3421211" y="1022613"/>
                    <a:pt x="3418164" y="1023875"/>
                    <a:pt x="3414988" y="1023875"/>
                  </a:cubicBezTo>
                  <a:lnTo>
                    <a:pt x="11977" y="1023875"/>
                  </a:lnTo>
                  <a:cubicBezTo>
                    <a:pt x="8800" y="1023875"/>
                    <a:pt x="5754" y="1022613"/>
                    <a:pt x="3508" y="1020367"/>
                  </a:cubicBezTo>
                  <a:cubicBezTo>
                    <a:pt x="1262" y="1018120"/>
                    <a:pt x="0" y="1015074"/>
                    <a:pt x="0" y="101189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426964" cy="10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30" name="Group 30"/>
          <p:cNvGrpSpPr/>
          <p:nvPr>
            <p:custDataLst>
              <p:tags r:id="rId3"/>
            </p:custDataLst>
          </p:nvPr>
        </p:nvGrpSpPr>
        <p:grpSpPr>
          <a:xfrm rot="0">
            <a:off x="6802089" y="1358780"/>
            <a:ext cx="4394262" cy="804861"/>
            <a:chOff x="0" y="0"/>
            <a:chExt cx="1157336" cy="211980"/>
          </a:xfrm>
        </p:grpSpPr>
        <p:sp>
          <p:nvSpPr>
            <p:cNvPr id="31" name="Freeform 31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157337" cy="211980"/>
            </a:xfrm>
            <a:custGeom>
              <a:avLst/>
              <a:gdLst/>
              <a:ahLst/>
              <a:cxnLst/>
              <a:rect l="l" t="t" r="r" b="b"/>
              <a:pathLst>
                <a:path w="1157337" h="211980">
                  <a:moveTo>
                    <a:pt x="40522" y="0"/>
                  </a:moveTo>
                  <a:lnTo>
                    <a:pt x="1116815" y="0"/>
                  </a:lnTo>
                  <a:cubicBezTo>
                    <a:pt x="1139194" y="0"/>
                    <a:pt x="1157337" y="18142"/>
                    <a:pt x="1157337" y="40522"/>
                  </a:cubicBezTo>
                  <a:lnTo>
                    <a:pt x="1157337" y="171458"/>
                  </a:lnTo>
                  <a:cubicBezTo>
                    <a:pt x="1157337" y="193838"/>
                    <a:pt x="1139194" y="211980"/>
                    <a:pt x="1116815" y="211980"/>
                  </a:cubicBezTo>
                  <a:lnTo>
                    <a:pt x="40522" y="211980"/>
                  </a:lnTo>
                  <a:cubicBezTo>
                    <a:pt x="18142" y="211980"/>
                    <a:pt x="0" y="193838"/>
                    <a:pt x="0" y="171458"/>
                  </a:cubicBezTo>
                  <a:lnTo>
                    <a:pt x="0" y="40522"/>
                  </a:lnTo>
                  <a:cubicBezTo>
                    <a:pt x="0" y="18142"/>
                    <a:pt x="18142" y="0"/>
                    <a:pt x="40522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157336" cy="259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523838" y="64762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catBoost</a:t>
            </a:r>
            <a:endParaRPr lang="en-US" sz="5100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sp>
        <p:nvSpPr>
          <p:cNvPr id="37" name="TextBox 37"/>
          <p:cNvSpPr txBox="1"/>
          <p:nvPr>
            <p:custDataLst>
              <p:tags r:id="rId5"/>
            </p:custDataLst>
          </p:nvPr>
        </p:nvSpPr>
        <p:spPr>
          <a:xfrm>
            <a:off x="7086725" y="1463269"/>
            <a:ext cx="382498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原理简介</a:t>
            </a:r>
            <a:endParaRPr kumimoji="1" lang="zh-CN" altLang="en-US" sz="28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8" name="TextBox 38"/>
          <p:cNvSpPr txBox="1"/>
          <p:nvPr>
            <p:custDataLst>
              <p:tags r:id="rId6"/>
            </p:custDataLst>
          </p:nvPr>
        </p:nvSpPr>
        <p:spPr>
          <a:xfrm>
            <a:off x="2484038" y="2351883"/>
            <a:ext cx="13032799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r>
              <a:rPr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atBoost（Categorical Boosting）是一种专门为处理分类数据（尤其是具有大量分类特征的数据）设计的梯度提升算法。它由 Yandex 的研究人员开发，旨在解决传统梯度提升方法在处理分类数据时的一些挑战。</a:t>
            </a:r>
            <a:endParaRPr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43" name="Group 18"/>
          <p:cNvGrpSpPr/>
          <p:nvPr/>
        </p:nvGrpSpPr>
        <p:grpSpPr>
          <a:xfrm rot="0">
            <a:off x="1760220" y="4979035"/>
            <a:ext cx="14867255" cy="4696460"/>
            <a:chOff x="0" y="0"/>
            <a:chExt cx="3426964" cy="1023875"/>
          </a:xfrm>
        </p:grpSpPr>
        <p:sp>
          <p:nvSpPr>
            <p:cNvPr id="44" name="Freeform 19"/>
            <p:cNvSpPr/>
            <p:nvPr/>
          </p:nvSpPr>
          <p:spPr>
            <a:xfrm>
              <a:off x="0" y="0"/>
              <a:ext cx="3426964" cy="1023875"/>
            </a:xfrm>
            <a:custGeom>
              <a:avLst/>
              <a:gdLst/>
              <a:ahLst/>
              <a:cxnLst/>
              <a:rect l="l" t="t" r="r" b="b"/>
              <a:pathLst>
                <a:path w="3426964" h="102387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1011898"/>
                  </a:lnTo>
                  <a:cubicBezTo>
                    <a:pt x="3426964" y="1015074"/>
                    <a:pt x="3425703" y="1018120"/>
                    <a:pt x="3423457" y="1020367"/>
                  </a:cubicBezTo>
                  <a:cubicBezTo>
                    <a:pt x="3421211" y="1022613"/>
                    <a:pt x="3418164" y="1023875"/>
                    <a:pt x="3414988" y="1023875"/>
                  </a:cubicBezTo>
                  <a:lnTo>
                    <a:pt x="11977" y="1023875"/>
                  </a:lnTo>
                  <a:cubicBezTo>
                    <a:pt x="8800" y="1023875"/>
                    <a:pt x="5754" y="1022613"/>
                    <a:pt x="3508" y="1020367"/>
                  </a:cubicBezTo>
                  <a:cubicBezTo>
                    <a:pt x="1262" y="1018120"/>
                    <a:pt x="0" y="1015074"/>
                    <a:pt x="0" y="101189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45" name="TextBox 20"/>
            <p:cNvSpPr txBox="1"/>
            <p:nvPr/>
          </p:nvSpPr>
          <p:spPr>
            <a:xfrm>
              <a:off x="0" y="-47625"/>
              <a:ext cx="3426964" cy="107150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46" name="Group 30"/>
          <p:cNvGrpSpPr/>
          <p:nvPr>
            <p:custDataLst>
              <p:tags r:id="rId7"/>
            </p:custDataLst>
          </p:nvPr>
        </p:nvGrpSpPr>
        <p:grpSpPr>
          <a:xfrm rot="0">
            <a:off x="6997034" y="4566800"/>
            <a:ext cx="4394262" cy="804861"/>
            <a:chOff x="0" y="0"/>
            <a:chExt cx="1157336" cy="211980"/>
          </a:xfrm>
        </p:grpSpPr>
        <p:sp>
          <p:nvSpPr>
            <p:cNvPr id="47" name="Freeform 31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157337" cy="211980"/>
            </a:xfrm>
            <a:custGeom>
              <a:avLst/>
              <a:gdLst/>
              <a:ahLst/>
              <a:cxnLst/>
              <a:rect l="l" t="t" r="r" b="b"/>
              <a:pathLst>
                <a:path w="1157337" h="211980">
                  <a:moveTo>
                    <a:pt x="40522" y="0"/>
                  </a:moveTo>
                  <a:lnTo>
                    <a:pt x="1116815" y="0"/>
                  </a:lnTo>
                  <a:cubicBezTo>
                    <a:pt x="1139194" y="0"/>
                    <a:pt x="1157337" y="18142"/>
                    <a:pt x="1157337" y="40522"/>
                  </a:cubicBezTo>
                  <a:lnTo>
                    <a:pt x="1157337" y="171458"/>
                  </a:lnTo>
                  <a:cubicBezTo>
                    <a:pt x="1157337" y="193838"/>
                    <a:pt x="1139194" y="211980"/>
                    <a:pt x="1116815" y="211980"/>
                  </a:cubicBezTo>
                  <a:lnTo>
                    <a:pt x="40522" y="211980"/>
                  </a:lnTo>
                  <a:cubicBezTo>
                    <a:pt x="18142" y="211980"/>
                    <a:pt x="0" y="193838"/>
                    <a:pt x="0" y="171458"/>
                  </a:cubicBezTo>
                  <a:lnTo>
                    <a:pt x="0" y="40522"/>
                  </a:lnTo>
                  <a:cubicBezTo>
                    <a:pt x="0" y="18142"/>
                    <a:pt x="18142" y="0"/>
                    <a:pt x="40522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48" name="TextBox 32"/>
            <p:cNvSpPr txBox="1"/>
            <p:nvPr/>
          </p:nvSpPr>
          <p:spPr>
            <a:xfrm>
              <a:off x="0" y="-47625"/>
              <a:ext cx="1157336" cy="25960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49" name="TextBox 37"/>
          <p:cNvSpPr txBox="1"/>
          <p:nvPr>
            <p:custDataLst>
              <p:tags r:id="rId9"/>
            </p:custDataLst>
          </p:nvPr>
        </p:nvSpPr>
        <p:spPr>
          <a:xfrm>
            <a:off x="7281670" y="4671289"/>
            <a:ext cx="382498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核心算法</a:t>
            </a:r>
            <a:endParaRPr kumimoji="1" lang="zh-CN" altLang="en-US" sz="28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0" name="TextBox 38"/>
          <p:cNvSpPr txBox="1"/>
          <p:nvPr>
            <p:custDataLst>
              <p:tags r:id="rId10"/>
            </p:custDataLst>
          </p:nvPr>
        </p:nvSpPr>
        <p:spPr>
          <a:xfrm>
            <a:off x="2678983" y="5559903"/>
            <a:ext cx="13032799" cy="387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目标编码</a:t>
            </a:r>
            <a:r>
              <a:rPr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：CatBoost 对分类变量使用一种高级的目标编码技术，其中包括使用组合的类别统计数据来减少过拟合的风险，并保持良好的泛化能力。</a:t>
            </a:r>
            <a:endParaRPr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Ordered Boosting</a:t>
            </a:r>
            <a:r>
              <a:rPr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：该算法是一种特殊的梯度提升实现，它通过动态改变训练样本的顺序，使得每次训练的基模型只使用之前的数据来计算梯度，从而避免了信息泄露。</a:t>
            </a:r>
            <a:endParaRPr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边界优化的树结构</a:t>
            </a:r>
            <a:r>
              <a:rPr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：CatBoost 构建的决策树在每个分割点选择特征时都考虑到边界优化，这有助于更精确地处理连续和类别特征。</a:t>
            </a:r>
            <a:endParaRPr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模型组合</a:t>
            </a:r>
            <a:r>
              <a:rPr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：通过组合多个简单的决策树来构建最终的预测模型</a:t>
            </a:r>
            <a:endParaRPr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2085" y="726440"/>
            <a:ext cx="6395720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catBoost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24" name="TextBox 24"/>
          <p:cNvSpPr txBox="1"/>
          <p:nvPr/>
        </p:nvSpPr>
        <p:spPr>
          <a:xfrm>
            <a:off x="2514600" y="7200900"/>
            <a:ext cx="9255760" cy="46056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导入相关模块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数据预处理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2410" y="2628900"/>
            <a:ext cx="7300595" cy="44259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980" y="1181100"/>
            <a:ext cx="7517130" cy="85229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catBoost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6248400" y="3060065"/>
            <a:ext cx="11108690" cy="5652135"/>
            <a:chOff x="0" y="0"/>
            <a:chExt cx="2895448" cy="11301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95448" cy="1130178"/>
            </a:xfrm>
            <a:custGeom>
              <a:avLst/>
              <a:gdLst/>
              <a:ahLst/>
              <a:cxnLst/>
              <a:rect l="l" t="t" r="r" b="b"/>
              <a:pathLst>
                <a:path w="2895448" h="1130178">
                  <a:moveTo>
                    <a:pt x="14176" y="0"/>
                  </a:moveTo>
                  <a:lnTo>
                    <a:pt x="2881273" y="0"/>
                  </a:lnTo>
                  <a:cubicBezTo>
                    <a:pt x="2885032" y="0"/>
                    <a:pt x="2888638" y="1493"/>
                    <a:pt x="2891297" y="4152"/>
                  </a:cubicBezTo>
                  <a:cubicBezTo>
                    <a:pt x="2893955" y="6810"/>
                    <a:pt x="2895448" y="10416"/>
                    <a:pt x="2895448" y="14176"/>
                  </a:cubicBezTo>
                  <a:lnTo>
                    <a:pt x="2895448" y="1116002"/>
                  </a:lnTo>
                  <a:cubicBezTo>
                    <a:pt x="2895448" y="1123831"/>
                    <a:pt x="2889102" y="1130178"/>
                    <a:pt x="2881273" y="1130178"/>
                  </a:cubicBezTo>
                  <a:lnTo>
                    <a:pt x="14176" y="1130178"/>
                  </a:lnTo>
                  <a:cubicBezTo>
                    <a:pt x="10416" y="1130178"/>
                    <a:pt x="6810" y="1128684"/>
                    <a:pt x="4152" y="1126026"/>
                  </a:cubicBezTo>
                  <a:cubicBezTo>
                    <a:pt x="1493" y="1123367"/>
                    <a:pt x="0" y="1119762"/>
                    <a:pt x="0" y="1116002"/>
                  </a:cubicBezTo>
                  <a:lnTo>
                    <a:pt x="0" y="14176"/>
                  </a:lnTo>
                  <a:cubicBezTo>
                    <a:pt x="0" y="10416"/>
                    <a:pt x="1493" y="6810"/>
                    <a:pt x="4152" y="4152"/>
                  </a:cubicBezTo>
                  <a:cubicBezTo>
                    <a:pt x="6810" y="1493"/>
                    <a:pt x="10416" y="0"/>
                    <a:pt x="141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895448" cy="1177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7696200" y="3162302"/>
            <a:ext cx="8572500" cy="4860923"/>
            <a:chOff x="9240" y="4867"/>
            <a:chExt cx="13500" cy="7655"/>
          </a:xfrm>
        </p:grpSpPr>
        <p:sp>
          <p:nvSpPr>
            <p:cNvPr id="24" name="TextBox 24"/>
            <p:cNvSpPr txBox="1"/>
            <p:nvPr/>
          </p:nvSpPr>
          <p:spPr>
            <a:xfrm>
              <a:off x="9240" y="6427"/>
              <a:ext cx="13500" cy="6095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使用CatBoostClassifier，一个基于梯度提升决策树的算法，进行模型训练。该模型配置了迭代次数、树的深度、学习率等参数，并设置了早停策略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使用StratifiedKFold进行</a:t>
              </a: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交叉验证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，以保证每个折叠中各类样本的比例保持一致。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在每一折训练完成后，收集模型的特征重要性，并将其记录在DataFrame中。</a:t>
              </a: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记录每个折的重要特征，并汇总。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使用训练好的模型对测试数据集进行预测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，并将结果整合，将平均概率作为最终的预测输出。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5" name="Group 25"/>
            <p:cNvGrpSpPr/>
            <p:nvPr/>
          </p:nvGrpSpPr>
          <p:grpSpPr>
            <a:xfrm rot="0">
              <a:off x="9337" y="4867"/>
              <a:ext cx="6126" cy="1311"/>
              <a:chOff x="-384658" y="-39096"/>
              <a:chExt cx="1024537" cy="21921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-384658" y="-3847"/>
                <a:ext cx="920345" cy="171592"/>
              </a:xfrm>
              <a:custGeom>
                <a:avLst/>
                <a:gdLst/>
                <a:ahLst/>
                <a:cxnLst/>
                <a:rect l="l" t="t" r="r" b="b"/>
                <a:pathLst>
                  <a:path w="920345" h="171592">
                    <a:moveTo>
                      <a:pt x="85796" y="0"/>
                    </a:moveTo>
                    <a:lnTo>
                      <a:pt x="834549" y="0"/>
                    </a:lnTo>
                    <a:cubicBezTo>
                      <a:pt x="881933" y="0"/>
                      <a:pt x="920345" y="38412"/>
                      <a:pt x="920345" y="85796"/>
                    </a:cubicBezTo>
                    <a:lnTo>
                      <a:pt x="920345" y="85796"/>
                    </a:lnTo>
                    <a:cubicBezTo>
                      <a:pt x="920345" y="108550"/>
                      <a:pt x="911306" y="130373"/>
                      <a:pt x="895216" y="146463"/>
                    </a:cubicBezTo>
                    <a:cubicBezTo>
                      <a:pt x="879126" y="162553"/>
                      <a:pt x="857304" y="171592"/>
                      <a:pt x="834549" y="171592"/>
                    </a:cubicBezTo>
                    <a:lnTo>
                      <a:pt x="85796" y="171592"/>
                    </a:lnTo>
                    <a:cubicBezTo>
                      <a:pt x="63041" y="171592"/>
                      <a:pt x="41219" y="162553"/>
                      <a:pt x="25129" y="146463"/>
                    </a:cubicBezTo>
                    <a:cubicBezTo>
                      <a:pt x="9039" y="130373"/>
                      <a:pt x="0" y="108550"/>
                      <a:pt x="0" y="85796"/>
                    </a:cubicBezTo>
                    <a:lnTo>
                      <a:pt x="0" y="85796"/>
                    </a:lnTo>
                    <a:cubicBezTo>
                      <a:pt x="0" y="63041"/>
                      <a:pt x="9039" y="41219"/>
                      <a:pt x="25129" y="25129"/>
                    </a:cubicBezTo>
                    <a:cubicBezTo>
                      <a:pt x="41219" y="9039"/>
                      <a:pt x="63041" y="0"/>
                      <a:pt x="85796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-280466" y="-39096"/>
                <a:ext cx="920345" cy="2192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9720" y="5107"/>
              <a:ext cx="4777" cy="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0"/>
                </a:lnSpc>
              </a:pPr>
              <a:r>
                <a:rPr lang="zh-CN" alt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代码介绍</a:t>
              </a:r>
              <a:endParaRPr lang="zh-CN" alt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310130"/>
            <a:ext cx="6751955" cy="64020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Heavy" panose="020B0A00000000000000" charset="-122"/>
              </a:rPr>
              <a:t>结果</a:t>
            </a:r>
            <a:endParaRPr lang="zh-CN" altLang="en-US" sz="5100" b="1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1391790" y="2626215"/>
            <a:ext cx="10507498" cy="3780108"/>
            <a:chOff x="0" y="0"/>
            <a:chExt cx="14009998" cy="5040144"/>
          </a:xfrm>
        </p:grpSpPr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2985135"/>
            <a:ext cx="6470015" cy="4278630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200" y="2272030"/>
            <a:ext cx="2052320" cy="5734050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2272030"/>
            <a:ext cx="2139950" cy="5710555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0" y="2272030"/>
            <a:ext cx="2004060" cy="5710555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7400" y="2272030"/>
            <a:ext cx="2044065" cy="5758180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26" name="Freeform 19"/>
          <p:cNvSpPr/>
          <p:nvPr/>
        </p:nvSpPr>
        <p:spPr>
          <a:xfrm>
            <a:off x="9047480" y="8709660"/>
            <a:ext cx="7804150" cy="727075"/>
          </a:xfrm>
          <a:custGeom>
            <a:avLst/>
            <a:gdLst/>
            <a:ahLst/>
            <a:cxnLst/>
            <a:rect l="l" t="t" r="r" b="b"/>
            <a:pathLst>
              <a:path w="3426964" h="1023875">
                <a:moveTo>
                  <a:pt x="11977" y="0"/>
                </a:moveTo>
                <a:lnTo>
                  <a:pt x="3414988" y="0"/>
                </a:lnTo>
                <a:cubicBezTo>
                  <a:pt x="3418164" y="0"/>
                  <a:pt x="3421211" y="1262"/>
                  <a:pt x="3423457" y="3508"/>
                </a:cubicBezTo>
                <a:cubicBezTo>
                  <a:pt x="3425703" y="5754"/>
                  <a:pt x="3426964" y="8800"/>
                  <a:pt x="3426964" y="11977"/>
                </a:cubicBezTo>
                <a:lnTo>
                  <a:pt x="3426964" y="1011898"/>
                </a:lnTo>
                <a:cubicBezTo>
                  <a:pt x="3426964" y="1015074"/>
                  <a:pt x="3425703" y="1018120"/>
                  <a:pt x="3423457" y="1020367"/>
                </a:cubicBezTo>
                <a:cubicBezTo>
                  <a:pt x="3421211" y="1022613"/>
                  <a:pt x="3418164" y="1023875"/>
                  <a:pt x="3414988" y="1023875"/>
                </a:cubicBezTo>
                <a:lnTo>
                  <a:pt x="11977" y="1023875"/>
                </a:lnTo>
                <a:cubicBezTo>
                  <a:pt x="8800" y="1023875"/>
                  <a:pt x="5754" y="1022613"/>
                  <a:pt x="3508" y="1020367"/>
                </a:cubicBezTo>
                <a:cubicBezTo>
                  <a:pt x="1262" y="1018120"/>
                  <a:pt x="0" y="1015074"/>
                  <a:pt x="0" y="1011898"/>
                </a:cubicBezTo>
                <a:lnTo>
                  <a:pt x="0" y="11977"/>
                </a:lnTo>
                <a:cubicBezTo>
                  <a:pt x="0" y="8800"/>
                  <a:pt x="1262" y="5754"/>
                  <a:pt x="3508" y="3508"/>
                </a:cubicBezTo>
                <a:cubicBezTo>
                  <a:pt x="5754" y="1262"/>
                  <a:pt x="8800" y="0"/>
                  <a:pt x="1197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>
            <a:solidFill>
              <a:srgbClr val="264A7B"/>
            </a:solidFill>
            <a:prstDash val="sysDot"/>
            <a:round/>
          </a:ln>
        </p:spPr>
      </p:sp>
      <p:sp>
        <p:nvSpPr>
          <p:cNvPr id="38" name="TextBox 38"/>
          <p:cNvSpPr txBox="1"/>
          <p:nvPr/>
        </p:nvSpPr>
        <p:spPr>
          <a:xfrm>
            <a:off x="7239146" y="8800994"/>
            <a:ext cx="10785629" cy="461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多次调参后结果逐渐优化，</a:t>
            </a: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AUCscore</a:t>
            </a:r>
            <a:r>
              <a:rPr lang="zh-CN" altLang="en-US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达</a:t>
            </a: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0.86</a:t>
            </a:r>
            <a:endParaRPr lang="en-US" altLang="zh-CN" sz="20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 rot="0">
            <a:off x="1710368" y="3038196"/>
            <a:ext cx="14867264" cy="4441894"/>
            <a:chOff x="0" y="0"/>
            <a:chExt cx="3426964" cy="10238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26964" cy="1023875"/>
            </a:xfrm>
            <a:custGeom>
              <a:avLst/>
              <a:gdLst/>
              <a:ahLst/>
              <a:cxnLst/>
              <a:rect l="l" t="t" r="r" b="b"/>
              <a:pathLst>
                <a:path w="3426964" h="102387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1011898"/>
                  </a:lnTo>
                  <a:cubicBezTo>
                    <a:pt x="3426964" y="1015074"/>
                    <a:pt x="3425703" y="1018120"/>
                    <a:pt x="3423457" y="1020367"/>
                  </a:cubicBezTo>
                  <a:cubicBezTo>
                    <a:pt x="3421211" y="1022613"/>
                    <a:pt x="3418164" y="1023875"/>
                    <a:pt x="3414988" y="1023875"/>
                  </a:cubicBezTo>
                  <a:lnTo>
                    <a:pt x="11977" y="1023875"/>
                  </a:lnTo>
                  <a:cubicBezTo>
                    <a:pt x="8800" y="1023875"/>
                    <a:pt x="5754" y="1022613"/>
                    <a:pt x="3508" y="1020367"/>
                  </a:cubicBezTo>
                  <a:cubicBezTo>
                    <a:pt x="1262" y="1018120"/>
                    <a:pt x="0" y="1015074"/>
                    <a:pt x="0" y="101189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426964" cy="10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2529840" y="6386830"/>
            <a:ext cx="4296410" cy="1689735"/>
            <a:chOff x="0" y="0"/>
            <a:chExt cx="1157336" cy="7050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57337" cy="705014"/>
            </a:xfrm>
            <a:custGeom>
              <a:avLst/>
              <a:gdLst/>
              <a:ahLst/>
              <a:cxnLst/>
              <a:rect l="l" t="t" r="r" b="b"/>
              <a:pathLst>
                <a:path w="1157337" h="705014">
                  <a:moveTo>
                    <a:pt x="41448" y="0"/>
                  </a:moveTo>
                  <a:lnTo>
                    <a:pt x="1115889" y="0"/>
                  </a:lnTo>
                  <a:cubicBezTo>
                    <a:pt x="1138780" y="0"/>
                    <a:pt x="1157337" y="18557"/>
                    <a:pt x="1157337" y="41448"/>
                  </a:cubicBezTo>
                  <a:lnTo>
                    <a:pt x="1157337" y="663566"/>
                  </a:lnTo>
                  <a:cubicBezTo>
                    <a:pt x="1157337" y="674558"/>
                    <a:pt x="1152970" y="685101"/>
                    <a:pt x="1145197" y="692874"/>
                  </a:cubicBezTo>
                  <a:cubicBezTo>
                    <a:pt x="1137424" y="700647"/>
                    <a:pt x="1126881" y="705014"/>
                    <a:pt x="1115889" y="705014"/>
                  </a:cubicBezTo>
                  <a:lnTo>
                    <a:pt x="41448" y="705014"/>
                  </a:lnTo>
                  <a:cubicBezTo>
                    <a:pt x="30455" y="705014"/>
                    <a:pt x="19913" y="700647"/>
                    <a:pt x="12140" y="692874"/>
                  </a:cubicBezTo>
                  <a:cubicBezTo>
                    <a:pt x="4367" y="685101"/>
                    <a:pt x="0" y="674558"/>
                    <a:pt x="0" y="663566"/>
                  </a:cubicBezTo>
                  <a:lnTo>
                    <a:pt x="0" y="41448"/>
                  </a:lnTo>
                  <a:cubicBezTo>
                    <a:pt x="0" y="30455"/>
                    <a:pt x="4367" y="19913"/>
                    <a:pt x="12140" y="12140"/>
                  </a:cubicBezTo>
                  <a:cubicBezTo>
                    <a:pt x="19913" y="4367"/>
                    <a:pt x="30455" y="0"/>
                    <a:pt x="41448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157336" cy="752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6997065" y="6386830"/>
            <a:ext cx="4296410" cy="1689100"/>
            <a:chOff x="0" y="0"/>
            <a:chExt cx="1157336" cy="7050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57337" cy="705014"/>
            </a:xfrm>
            <a:custGeom>
              <a:avLst/>
              <a:gdLst/>
              <a:ahLst/>
              <a:cxnLst/>
              <a:rect l="l" t="t" r="r" b="b"/>
              <a:pathLst>
                <a:path w="1157337" h="705014">
                  <a:moveTo>
                    <a:pt x="41448" y="0"/>
                  </a:moveTo>
                  <a:lnTo>
                    <a:pt x="1115889" y="0"/>
                  </a:lnTo>
                  <a:cubicBezTo>
                    <a:pt x="1138780" y="0"/>
                    <a:pt x="1157337" y="18557"/>
                    <a:pt x="1157337" y="41448"/>
                  </a:cubicBezTo>
                  <a:lnTo>
                    <a:pt x="1157337" y="663566"/>
                  </a:lnTo>
                  <a:cubicBezTo>
                    <a:pt x="1157337" y="674558"/>
                    <a:pt x="1152970" y="685101"/>
                    <a:pt x="1145197" y="692874"/>
                  </a:cubicBezTo>
                  <a:cubicBezTo>
                    <a:pt x="1137424" y="700647"/>
                    <a:pt x="1126881" y="705014"/>
                    <a:pt x="1115889" y="705014"/>
                  </a:cubicBezTo>
                  <a:lnTo>
                    <a:pt x="41448" y="705014"/>
                  </a:lnTo>
                  <a:cubicBezTo>
                    <a:pt x="30455" y="705014"/>
                    <a:pt x="19913" y="700647"/>
                    <a:pt x="12140" y="692874"/>
                  </a:cubicBezTo>
                  <a:cubicBezTo>
                    <a:pt x="4367" y="685101"/>
                    <a:pt x="0" y="674558"/>
                    <a:pt x="0" y="663566"/>
                  </a:cubicBezTo>
                  <a:lnTo>
                    <a:pt x="0" y="41448"/>
                  </a:lnTo>
                  <a:cubicBezTo>
                    <a:pt x="0" y="30455"/>
                    <a:pt x="4367" y="19913"/>
                    <a:pt x="12140" y="12140"/>
                  </a:cubicBezTo>
                  <a:cubicBezTo>
                    <a:pt x="19913" y="4367"/>
                    <a:pt x="30455" y="0"/>
                    <a:pt x="41448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157336" cy="752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11464290" y="6387465"/>
            <a:ext cx="4296410" cy="1688465"/>
            <a:chOff x="0" y="0"/>
            <a:chExt cx="1157336" cy="7050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57337" cy="705014"/>
            </a:xfrm>
            <a:custGeom>
              <a:avLst/>
              <a:gdLst/>
              <a:ahLst/>
              <a:cxnLst/>
              <a:rect l="l" t="t" r="r" b="b"/>
              <a:pathLst>
                <a:path w="1157337" h="705014">
                  <a:moveTo>
                    <a:pt x="41448" y="0"/>
                  </a:moveTo>
                  <a:lnTo>
                    <a:pt x="1115889" y="0"/>
                  </a:lnTo>
                  <a:cubicBezTo>
                    <a:pt x="1138780" y="0"/>
                    <a:pt x="1157337" y="18557"/>
                    <a:pt x="1157337" y="41448"/>
                  </a:cubicBezTo>
                  <a:lnTo>
                    <a:pt x="1157337" y="663566"/>
                  </a:lnTo>
                  <a:cubicBezTo>
                    <a:pt x="1157337" y="674558"/>
                    <a:pt x="1152970" y="685101"/>
                    <a:pt x="1145197" y="692874"/>
                  </a:cubicBezTo>
                  <a:cubicBezTo>
                    <a:pt x="1137424" y="700647"/>
                    <a:pt x="1126881" y="705014"/>
                    <a:pt x="1115889" y="705014"/>
                  </a:cubicBezTo>
                  <a:lnTo>
                    <a:pt x="41448" y="705014"/>
                  </a:lnTo>
                  <a:cubicBezTo>
                    <a:pt x="30455" y="705014"/>
                    <a:pt x="19913" y="700647"/>
                    <a:pt x="12140" y="692874"/>
                  </a:cubicBezTo>
                  <a:cubicBezTo>
                    <a:pt x="4367" y="685101"/>
                    <a:pt x="0" y="674558"/>
                    <a:pt x="0" y="663566"/>
                  </a:cubicBezTo>
                  <a:lnTo>
                    <a:pt x="0" y="41448"/>
                  </a:lnTo>
                  <a:cubicBezTo>
                    <a:pt x="0" y="30455"/>
                    <a:pt x="4367" y="19913"/>
                    <a:pt x="12140" y="12140"/>
                  </a:cubicBezTo>
                  <a:cubicBezTo>
                    <a:pt x="19913" y="4367"/>
                    <a:pt x="30455" y="0"/>
                    <a:pt x="41448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157336" cy="752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30" name="Group 30"/>
          <p:cNvGrpSpPr/>
          <p:nvPr/>
        </p:nvGrpSpPr>
        <p:grpSpPr>
          <a:xfrm rot="0">
            <a:off x="6946869" y="2626240"/>
            <a:ext cx="4394262" cy="804861"/>
            <a:chOff x="0" y="0"/>
            <a:chExt cx="1157336" cy="21198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57337" cy="211980"/>
            </a:xfrm>
            <a:custGeom>
              <a:avLst/>
              <a:gdLst/>
              <a:ahLst/>
              <a:cxnLst/>
              <a:rect l="l" t="t" r="r" b="b"/>
              <a:pathLst>
                <a:path w="1157337" h="211980">
                  <a:moveTo>
                    <a:pt x="40522" y="0"/>
                  </a:moveTo>
                  <a:lnTo>
                    <a:pt x="1116815" y="0"/>
                  </a:lnTo>
                  <a:cubicBezTo>
                    <a:pt x="1139194" y="0"/>
                    <a:pt x="1157337" y="18142"/>
                    <a:pt x="1157337" y="40522"/>
                  </a:cubicBezTo>
                  <a:lnTo>
                    <a:pt x="1157337" y="171458"/>
                  </a:lnTo>
                  <a:cubicBezTo>
                    <a:pt x="1157337" y="193838"/>
                    <a:pt x="1139194" y="211980"/>
                    <a:pt x="1116815" y="211980"/>
                  </a:cubicBezTo>
                  <a:lnTo>
                    <a:pt x="40522" y="211980"/>
                  </a:lnTo>
                  <a:cubicBezTo>
                    <a:pt x="18142" y="211980"/>
                    <a:pt x="0" y="193838"/>
                    <a:pt x="0" y="171458"/>
                  </a:cubicBezTo>
                  <a:lnTo>
                    <a:pt x="0" y="40522"/>
                  </a:lnTo>
                  <a:cubicBezTo>
                    <a:pt x="0" y="18142"/>
                    <a:pt x="18142" y="0"/>
                    <a:pt x="40522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157336" cy="259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3" name="Freeform 33"/>
          <p:cNvSpPr/>
          <p:nvPr/>
        </p:nvSpPr>
        <p:spPr>
          <a:xfrm>
            <a:off x="13303044" y="6566255"/>
            <a:ext cx="671375" cy="671375"/>
          </a:xfrm>
          <a:custGeom>
            <a:avLst/>
            <a:gdLst/>
            <a:ahLst/>
            <a:cxnLst/>
            <a:rect l="l" t="t" r="r" b="b"/>
            <a:pathLst>
              <a:path w="671375" h="671375">
                <a:moveTo>
                  <a:pt x="0" y="0"/>
                </a:moveTo>
                <a:lnTo>
                  <a:pt x="671375" y="0"/>
                </a:lnTo>
                <a:lnTo>
                  <a:pt x="671375" y="671375"/>
                </a:lnTo>
                <a:lnTo>
                  <a:pt x="0" y="67137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8834706" y="6566255"/>
            <a:ext cx="621022" cy="671375"/>
          </a:xfrm>
          <a:custGeom>
            <a:avLst/>
            <a:gdLst/>
            <a:ahLst/>
            <a:cxnLst/>
            <a:rect l="l" t="t" r="r" b="b"/>
            <a:pathLst>
              <a:path w="621022" h="671375">
                <a:moveTo>
                  <a:pt x="0" y="0"/>
                </a:moveTo>
                <a:lnTo>
                  <a:pt x="621022" y="0"/>
                </a:lnTo>
                <a:lnTo>
                  <a:pt x="621022" y="671375"/>
                </a:lnTo>
                <a:lnTo>
                  <a:pt x="0" y="671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4339842" y="6566255"/>
            <a:ext cx="671375" cy="671375"/>
          </a:xfrm>
          <a:custGeom>
            <a:avLst/>
            <a:gdLst/>
            <a:ahLst/>
            <a:cxnLst/>
            <a:rect l="l" t="t" r="r" b="b"/>
            <a:pathLst>
              <a:path w="671375" h="671375">
                <a:moveTo>
                  <a:pt x="0" y="0"/>
                </a:moveTo>
                <a:lnTo>
                  <a:pt x="671375" y="0"/>
                </a:lnTo>
                <a:lnTo>
                  <a:pt x="671375" y="671375"/>
                </a:lnTo>
                <a:lnTo>
                  <a:pt x="0" y="671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523838" y="64762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LightGBM</a:t>
            </a:r>
            <a:endParaRPr lang="en-US" sz="5100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7231505" y="2730729"/>
            <a:ext cx="382498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原理简介</a:t>
            </a:r>
            <a:endParaRPr kumimoji="1" lang="zh-CN" altLang="en-US" sz="28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628818" y="3619343"/>
            <a:ext cx="13032799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LigthGBM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是</a:t>
            </a: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boosting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集合模型中的新进成员，由微软提供，它和</a:t>
            </a: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XGBoost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一样是对</a:t>
            </a: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GBDT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的高效实现，原理上它和</a:t>
            </a: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GBDT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及</a:t>
            </a: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XGBoost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类似，都采用损失函数的负梯度作为当前决策树的残差近似值，去拟合新的决策树。</a:t>
            </a:r>
            <a:endParaRPr lang="zh-CN" altLang="en-US"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326630" y="7429500"/>
            <a:ext cx="3729990" cy="365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28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叶子优先的树生长策略</a:t>
            </a:r>
            <a:endParaRPr lang="en-US" sz="28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974231" y="7394365"/>
            <a:ext cx="340381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2800" b="1">
                <a:solidFill>
                  <a:srgbClr val="FFFFFF"/>
                </a:solidFill>
                <a:ea typeface="思源黑体 2" panose="020B0500000000000000" charset="-122"/>
              </a:rPr>
              <a:t>直方图优化</a:t>
            </a:r>
            <a:endParaRPr lang="en-US" sz="2800" b="1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1912394" y="7394365"/>
            <a:ext cx="340381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梯度提升框架</a:t>
            </a:r>
            <a:endParaRPr 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TextBox 37"/>
          <p:cNvSpPr txBox="1"/>
          <p:nvPr/>
        </p:nvSpPr>
        <p:spPr>
          <a:xfrm>
            <a:off x="7326755" y="5644109"/>
            <a:ext cx="382498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核心思路</a:t>
            </a:r>
            <a:endParaRPr kumimoji="1" lang="zh-CN" altLang="en-US" sz="28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2085" y="726440"/>
            <a:ext cx="6395720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LightGBM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24" name="TextBox 24"/>
          <p:cNvSpPr txBox="1"/>
          <p:nvPr/>
        </p:nvSpPr>
        <p:spPr>
          <a:xfrm>
            <a:off x="2514600" y="7200900"/>
            <a:ext cx="9255760" cy="46056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导入相关模块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数据预处理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3009900"/>
            <a:ext cx="7583805" cy="38919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980" y="1340485"/>
            <a:ext cx="7544435" cy="81870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lightGBM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6248400" y="3060065"/>
            <a:ext cx="11108690" cy="4902835"/>
            <a:chOff x="0" y="0"/>
            <a:chExt cx="2895448" cy="11301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95448" cy="1130178"/>
            </a:xfrm>
            <a:custGeom>
              <a:avLst/>
              <a:gdLst/>
              <a:ahLst/>
              <a:cxnLst/>
              <a:rect l="l" t="t" r="r" b="b"/>
              <a:pathLst>
                <a:path w="2895448" h="1130178">
                  <a:moveTo>
                    <a:pt x="14176" y="0"/>
                  </a:moveTo>
                  <a:lnTo>
                    <a:pt x="2881273" y="0"/>
                  </a:lnTo>
                  <a:cubicBezTo>
                    <a:pt x="2885032" y="0"/>
                    <a:pt x="2888638" y="1493"/>
                    <a:pt x="2891297" y="4152"/>
                  </a:cubicBezTo>
                  <a:cubicBezTo>
                    <a:pt x="2893955" y="6810"/>
                    <a:pt x="2895448" y="10416"/>
                    <a:pt x="2895448" y="14176"/>
                  </a:cubicBezTo>
                  <a:lnTo>
                    <a:pt x="2895448" y="1116002"/>
                  </a:lnTo>
                  <a:cubicBezTo>
                    <a:pt x="2895448" y="1123831"/>
                    <a:pt x="2889102" y="1130178"/>
                    <a:pt x="2881273" y="1130178"/>
                  </a:cubicBezTo>
                  <a:lnTo>
                    <a:pt x="14176" y="1130178"/>
                  </a:lnTo>
                  <a:cubicBezTo>
                    <a:pt x="10416" y="1130178"/>
                    <a:pt x="6810" y="1128684"/>
                    <a:pt x="4152" y="1126026"/>
                  </a:cubicBezTo>
                  <a:cubicBezTo>
                    <a:pt x="1493" y="1123367"/>
                    <a:pt x="0" y="1119762"/>
                    <a:pt x="0" y="1116002"/>
                  </a:cubicBezTo>
                  <a:lnTo>
                    <a:pt x="0" y="14176"/>
                  </a:lnTo>
                  <a:cubicBezTo>
                    <a:pt x="0" y="10416"/>
                    <a:pt x="1493" y="6810"/>
                    <a:pt x="4152" y="4152"/>
                  </a:cubicBezTo>
                  <a:cubicBezTo>
                    <a:pt x="6810" y="1493"/>
                    <a:pt x="10416" y="0"/>
                    <a:pt x="141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895448" cy="1177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7696200" y="3162302"/>
            <a:ext cx="8572500" cy="4860923"/>
            <a:chOff x="9240" y="4867"/>
            <a:chExt cx="13500" cy="7655"/>
          </a:xfrm>
        </p:grpSpPr>
        <p:sp>
          <p:nvSpPr>
            <p:cNvPr id="24" name="TextBox 24"/>
            <p:cNvSpPr txBox="1"/>
            <p:nvPr/>
          </p:nvSpPr>
          <p:spPr>
            <a:xfrm>
              <a:off x="9240" y="6427"/>
              <a:ext cx="13500" cy="6095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</a:t>
              </a: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LightGBM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作为机器学习模型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使用StratifiedKFold进行</a:t>
              </a: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交叉验证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，以保证每个折叠中各类样本的比例保持一致。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在每个折中，</a:t>
              </a: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分别训练模型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，并在验证集上评估模型表现。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记录每个折的重要特征，并汇总。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将所有折的</a:t>
              </a:r>
              <a:r>
                <a:rPr lang="en-US" altLang="zh-CN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预测结果合并</a:t>
              </a: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，计算总体的</a:t>
              </a:r>
              <a:r>
                <a:rPr lang="en-US" altLang="zh-CN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ROC-AUC得分</a:t>
              </a: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，以评估模型整体的分类性能。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预测与结果保存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5" name="Group 25"/>
            <p:cNvGrpSpPr/>
            <p:nvPr/>
          </p:nvGrpSpPr>
          <p:grpSpPr>
            <a:xfrm rot="0">
              <a:off x="9337" y="4867"/>
              <a:ext cx="6126" cy="1311"/>
              <a:chOff x="-384658" y="-39096"/>
              <a:chExt cx="1024537" cy="21921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-384658" y="-3847"/>
                <a:ext cx="920345" cy="171592"/>
              </a:xfrm>
              <a:custGeom>
                <a:avLst/>
                <a:gdLst/>
                <a:ahLst/>
                <a:cxnLst/>
                <a:rect l="l" t="t" r="r" b="b"/>
                <a:pathLst>
                  <a:path w="920345" h="171592">
                    <a:moveTo>
                      <a:pt x="85796" y="0"/>
                    </a:moveTo>
                    <a:lnTo>
                      <a:pt x="834549" y="0"/>
                    </a:lnTo>
                    <a:cubicBezTo>
                      <a:pt x="881933" y="0"/>
                      <a:pt x="920345" y="38412"/>
                      <a:pt x="920345" y="85796"/>
                    </a:cubicBezTo>
                    <a:lnTo>
                      <a:pt x="920345" y="85796"/>
                    </a:lnTo>
                    <a:cubicBezTo>
                      <a:pt x="920345" y="108550"/>
                      <a:pt x="911306" y="130373"/>
                      <a:pt x="895216" y="146463"/>
                    </a:cubicBezTo>
                    <a:cubicBezTo>
                      <a:pt x="879126" y="162553"/>
                      <a:pt x="857304" y="171592"/>
                      <a:pt x="834549" y="171592"/>
                    </a:cubicBezTo>
                    <a:lnTo>
                      <a:pt x="85796" y="171592"/>
                    </a:lnTo>
                    <a:cubicBezTo>
                      <a:pt x="63041" y="171592"/>
                      <a:pt x="41219" y="162553"/>
                      <a:pt x="25129" y="146463"/>
                    </a:cubicBezTo>
                    <a:cubicBezTo>
                      <a:pt x="9039" y="130373"/>
                      <a:pt x="0" y="108550"/>
                      <a:pt x="0" y="85796"/>
                    </a:cubicBezTo>
                    <a:lnTo>
                      <a:pt x="0" y="85796"/>
                    </a:lnTo>
                    <a:cubicBezTo>
                      <a:pt x="0" y="63041"/>
                      <a:pt x="9039" y="41219"/>
                      <a:pt x="25129" y="25129"/>
                    </a:cubicBezTo>
                    <a:cubicBezTo>
                      <a:pt x="41219" y="9039"/>
                      <a:pt x="63041" y="0"/>
                      <a:pt x="85796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-280466" y="-39096"/>
                <a:ext cx="920345" cy="2192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9720" y="5107"/>
              <a:ext cx="4777" cy="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0"/>
                </a:lnSpc>
              </a:pPr>
              <a:r>
                <a:rPr lang="zh-CN" alt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代码介绍</a:t>
              </a:r>
              <a:endParaRPr lang="zh-CN" alt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965" y="2019300"/>
            <a:ext cx="6404610" cy="69316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Heavy" panose="020B0A00000000000000" charset="-122"/>
              </a:rPr>
              <a:t>结果</a:t>
            </a:r>
            <a:endParaRPr lang="zh-CN" altLang="en-US" sz="5100" b="1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925190" y="1685925"/>
            <a:ext cx="13258295" cy="6972300"/>
            <a:chOff x="2192" y="3615"/>
            <a:chExt cx="20879" cy="10980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192" y="4136"/>
              <a:ext cx="16547" cy="5953"/>
              <a:chOff x="0" y="0"/>
              <a:chExt cx="14009998" cy="5040144"/>
            </a:xfrm>
          </p:grpSpPr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00" y="3660"/>
              <a:ext cx="3780" cy="1093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0" y="3660"/>
              <a:ext cx="3735" cy="1078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60" y="3660"/>
              <a:ext cx="3456" cy="10784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60" y="3615"/>
              <a:ext cx="3945" cy="10860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40" y="3660"/>
              <a:ext cx="4231" cy="10783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</p:pic>
      </p:grpSp>
      <p:sp>
        <p:nvSpPr>
          <p:cNvPr id="26" name="Freeform 19"/>
          <p:cNvSpPr/>
          <p:nvPr/>
        </p:nvSpPr>
        <p:spPr>
          <a:xfrm>
            <a:off x="3352800" y="8862060"/>
            <a:ext cx="11396980" cy="727075"/>
          </a:xfrm>
          <a:custGeom>
            <a:avLst/>
            <a:gdLst/>
            <a:ahLst/>
            <a:cxnLst/>
            <a:rect l="l" t="t" r="r" b="b"/>
            <a:pathLst>
              <a:path w="3426964" h="1023875">
                <a:moveTo>
                  <a:pt x="11977" y="0"/>
                </a:moveTo>
                <a:lnTo>
                  <a:pt x="3414988" y="0"/>
                </a:lnTo>
                <a:cubicBezTo>
                  <a:pt x="3418164" y="0"/>
                  <a:pt x="3421211" y="1262"/>
                  <a:pt x="3423457" y="3508"/>
                </a:cubicBezTo>
                <a:cubicBezTo>
                  <a:pt x="3425703" y="5754"/>
                  <a:pt x="3426964" y="8800"/>
                  <a:pt x="3426964" y="11977"/>
                </a:cubicBezTo>
                <a:lnTo>
                  <a:pt x="3426964" y="1011898"/>
                </a:lnTo>
                <a:cubicBezTo>
                  <a:pt x="3426964" y="1015074"/>
                  <a:pt x="3425703" y="1018120"/>
                  <a:pt x="3423457" y="1020367"/>
                </a:cubicBezTo>
                <a:cubicBezTo>
                  <a:pt x="3421211" y="1022613"/>
                  <a:pt x="3418164" y="1023875"/>
                  <a:pt x="3414988" y="1023875"/>
                </a:cubicBezTo>
                <a:lnTo>
                  <a:pt x="11977" y="1023875"/>
                </a:lnTo>
                <a:cubicBezTo>
                  <a:pt x="8800" y="1023875"/>
                  <a:pt x="5754" y="1022613"/>
                  <a:pt x="3508" y="1020367"/>
                </a:cubicBezTo>
                <a:cubicBezTo>
                  <a:pt x="1262" y="1018120"/>
                  <a:pt x="0" y="1015074"/>
                  <a:pt x="0" y="1011898"/>
                </a:cubicBezTo>
                <a:lnTo>
                  <a:pt x="0" y="11977"/>
                </a:lnTo>
                <a:cubicBezTo>
                  <a:pt x="0" y="8800"/>
                  <a:pt x="1262" y="5754"/>
                  <a:pt x="3508" y="3508"/>
                </a:cubicBezTo>
                <a:cubicBezTo>
                  <a:pt x="5754" y="1262"/>
                  <a:pt x="8800" y="0"/>
                  <a:pt x="1197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>
            <a:solidFill>
              <a:srgbClr val="264A7B"/>
            </a:solidFill>
            <a:prstDash val="sysDot"/>
            <a:round/>
          </a:ln>
        </p:spPr>
      </p:sp>
      <p:sp>
        <p:nvSpPr>
          <p:cNvPr id="38" name="TextBox 38"/>
          <p:cNvSpPr txBox="1"/>
          <p:nvPr/>
        </p:nvSpPr>
        <p:spPr>
          <a:xfrm>
            <a:off x="3352946" y="8953394"/>
            <a:ext cx="10785629" cy="461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多次调参后结果逐渐优化，</a:t>
            </a:r>
            <a:r>
              <a:rPr lang="zh-CN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准确率</a:t>
            </a:r>
            <a:r>
              <a:rPr lang="zh-CN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为</a:t>
            </a:r>
            <a:r>
              <a:rPr lang="en-US" altLang="zh-CN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0.9085</a:t>
            </a:r>
            <a:endParaRPr lang="en-US" altLang="zh-CN" sz="20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36" name="TextBox 36"/>
          <p:cNvSpPr txBox="1"/>
          <p:nvPr/>
        </p:nvSpPr>
        <p:spPr>
          <a:xfrm>
            <a:off x="1523838" y="64762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xgBoost</a:t>
            </a:r>
            <a:endParaRPr lang="en-US" sz="5100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5486400" y="1927740"/>
            <a:ext cx="12120510" cy="7451210"/>
            <a:chOff x="5280" y="4476"/>
            <a:chExt cx="22531" cy="11734"/>
          </a:xfrm>
        </p:grpSpPr>
        <p:grpSp>
          <p:nvGrpSpPr>
            <p:cNvPr id="44" name="组合 43"/>
            <p:cNvGrpSpPr/>
            <p:nvPr/>
          </p:nvGrpSpPr>
          <p:grpSpPr>
            <a:xfrm>
              <a:off x="5280" y="4476"/>
              <a:ext cx="21822" cy="4246"/>
              <a:chOff x="2693" y="4136"/>
              <a:chExt cx="23565" cy="4246"/>
            </a:xfrm>
          </p:grpSpPr>
          <p:grpSp>
            <p:nvGrpSpPr>
              <p:cNvPr id="18" name="Group 18"/>
              <p:cNvGrpSpPr/>
              <p:nvPr/>
            </p:nvGrpSpPr>
            <p:grpSpPr>
              <a:xfrm rot="0">
                <a:off x="2693" y="4785"/>
                <a:ext cx="23565" cy="3597"/>
                <a:chOff x="0" y="0"/>
                <a:chExt cx="3449285" cy="1183444"/>
              </a:xfrm>
            </p:grpSpPr>
            <p:sp>
              <p:nvSpPr>
                <p:cNvPr id="19" name="Freeform 19"/>
                <p:cNvSpPr/>
                <p:nvPr/>
              </p:nvSpPr>
              <p:spPr>
                <a:xfrm>
                  <a:off x="0" y="0"/>
                  <a:ext cx="3426896" cy="1146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964" h="1023875">
                      <a:moveTo>
                        <a:pt x="11977" y="0"/>
                      </a:moveTo>
                      <a:lnTo>
                        <a:pt x="3414988" y="0"/>
                      </a:lnTo>
                      <a:cubicBezTo>
                        <a:pt x="3418164" y="0"/>
                        <a:pt x="3421211" y="1262"/>
                        <a:pt x="3423457" y="3508"/>
                      </a:cubicBezTo>
                      <a:cubicBezTo>
                        <a:pt x="3425703" y="5754"/>
                        <a:pt x="3426964" y="8800"/>
                        <a:pt x="3426964" y="11977"/>
                      </a:cubicBezTo>
                      <a:lnTo>
                        <a:pt x="3426964" y="1011898"/>
                      </a:lnTo>
                      <a:cubicBezTo>
                        <a:pt x="3426964" y="1015074"/>
                        <a:pt x="3425703" y="1018120"/>
                        <a:pt x="3423457" y="1020367"/>
                      </a:cubicBezTo>
                      <a:cubicBezTo>
                        <a:pt x="3421211" y="1022613"/>
                        <a:pt x="3418164" y="1023875"/>
                        <a:pt x="3414988" y="1023875"/>
                      </a:cubicBezTo>
                      <a:lnTo>
                        <a:pt x="11977" y="1023875"/>
                      </a:lnTo>
                      <a:cubicBezTo>
                        <a:pt x="8800" y="1023875"/>
                        <a:pt x="5754" y="1022613"/>
                        <a:pt x="3508" y="1020367"/>
                      </a:cubicBezTo>
                      <a:cubicBezTo>
                        <a:pt x="1262" y="1018120"/>
                        <a:pt x="0" y="1015074"/>
                        <a:pt x="0" y="1011898"/>
                      </a:cubicBezTo>
                      <a:lnTo>
                        <a:pt x="0" y="11977"/>
                      </a:lnTo>
                      <a:cubicBezTo>
                        <a:pt x="0" y="8800"/>
                        <a:pt x="1262" y="5754"/>
                        <a:pt x="3508" y="3508"/>
                      </a:cubicBezTo>
                      <a:cubicBezTo>
                        <a:pt x="5754" y="1262"/>
                        <a:pt x="8800" y="0"/>
                        <a:pt x="1197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>
                  <a:solidFill>
                    <a:srgbClr val="264A7B"/>
                  </a:solidFill>
                  <a:prstDash val="sysDot"/>
                  <a:round/>
                </a:ln>
              </p:spPr>
            </p:sp>
            <p:sp>
              <p:nvSpPr>
                <p:cNvPr id="20" name="TextBox 20"/>
                <p:cNvSpPr txBox="1"/>
                <p:nvPr/>
              </p:nvSpPr>
              <p:spPr>
                <a:xfrm>
                  <a:off x="22389" y="17766"/>
                  <a:ext cx="3426896" cy="116567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05"/>
                    </a:lnSpc>
                  </a:pPr>
                </a:p>
              </p:txBody>
            </p:sp>
          </p:grpSp>
          <p:grpSp>
            <p:nvGrpSpPr>
              <p:cNvPr id="30" name="Group 30"/>
              <p:cNvGrpSpPr/>
              <p:nvPr/>
            </p:nvGrpSpPr>
            <p:grpSpPr>
              <a:xfrm rot="0">
                <a:off x="10940" y="4136"/>
                <a:ext cx="6920" cy="1267"/>
                <a:chOff x="0" y="0"/>
                <a:chExt cx="1157336" cy="211980"/>
              </a:xfrm>
            </p:grpSpPr>
            <p:sp>
              <p:nvSpPr>
                <p:cNvPr id="31" name="Freeform 31"/>
                <p:cNvSpPr/>
                <p:nvPr/>
              </p:nvSpPr>
              <p:spPr>
                <a:xfrm>
                  <a:off x="0" y="0"/>
                  <a:ext cx="1157337" cy="211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337" h="211980">
                      <a:moveTo>
                        <a:pt x="40522" y="0"/>
                      </a:moveTo>
                      <a:lnTo>
                        <a:pt x="1116815" y="0"/>
                      </a:lnTo>
                      <a:cubicBezTo>
                        <a:pt x="1139194" y="0"/>
                        <a:pt x="1157337" y="18142"/>
                        <a:pt x="1157337" y="40522"/>
                      </a:cubicBezTo>
                      <a:lnTo>
                        <a:pt x="1157337" y="171458"/>
                      </a:lnTo>
                      <a:cubicBezTo>
                        <a:pt x="1157337" y="193838"/>
                        <a:pt x="1139194" y="211980"/>
                        <a:pt x="1116815" y="211980"/>
                      </a:cubicBezTo>
                      <a:lnTo>
                        <a:pt x="40522" y="211980"/>
                      </a:lnTo>
                      <a:cubicBezTo>
                        <a:pt x="18142" y="211980"/>
                        <a:pt x="0" y="193838"/>
                        <a:pt x="0" y="171458"/>
                      </a:cubicBezTo>
                      <a:lnTo>
                        <a:pt x="0" y="40522"/>
                      </a:lnTo>
                      <a:cubicBezTo>
                        <a:pt x="0" y="18142"/>
                        <a:pt x="18142" y="0"/>
                        <a:pt x="405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8575" cap="rnd">
                  <a:solidFill>
                    <a:srgbClr val="264A7B"/>
                  </a:solidFill>
                  <a:prstDash val="sysDot"/>
                  <a:round/>
                </a:ln>
              </p:spPr>
            </p:sp>
            <p:sp>
              <p:nvSpPr>
                <p:cNvPr id="32" name="TextBox 32"/>
                <p:cNvSpPr txBox="1"/>
                <p:nvPr/>
              </p:nvSpPr>
              <p:spPr>
                <a:xfrm>
                  <a:off x="0" y="-47625"/>
                  <a:ext cx="1157336" cy="25960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05"/>
                    </a:lnSpc>
                  </a:pPr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11388" y="4300"/>
                <a:ext cx="6024" cy="8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370"/>
                  </a:lnSpc>
                </a:pPr>
                <a:r>
                  <a:rPr kumimoji="1" lang="zh-CN" altLang="en-US" sz="28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原理简介</a:t>
                </a:r>
                <a:endParaRPr kumimoji="1"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3917" y="5508"/>
                <a:ext cx="21651" cy="261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indent="0" algn="ctr" fontAlgn="auto">
                  <a:lnSpc>
                    <a:spcPct val="150000"/>
                  </a:lnSpc>
                </a:pPr>
                <a:r>
                  <a:rPr sz="2400" b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XGBoost（eXtreme Gradient Boosting）是一种高效的实现梯度提升算法的机器学习框架。XGBoost 主要用于回归、分类和排序问题，并被广泛用于各种机器学习竞赛和实际应用中。</a:t>
                </a:r>
                <a:endParaRPr sz="24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5467" y="8776"/>
              <a:ext cx="22344" cy="7434"/>
              <a:chOff x="2693" y="4136"/>
              <a:chExt cx="24129" cy="7434"/>
            </a:xfrm>
          </p:grpSpPr>
          <p:grpSp>
            <p:nvGrpSpPr>
              <p:cNvPr id="46" name="Group 18"/>
              <p:cNvGrpSpPr/>
              <p:nvPr/>
            </p:nvGrpSpPr>
            <p:grpSpPr>
              <a:xfrm rot="0">
                <a:off x="2693" y="4780"/>
                <a:ext cx="24129" cy="6790"/>
                <a:chOff x="0" y="-1645"/>
                <a:chExt cx="3531753" cy="2233969"/>
              </a:xfrm>
            </p:grpSpPr>
            <p:sp>
              <p:nvSpPr>
                <p:cNvPr id="47" name="Freeform 19"/>
                <p:cNvSpPr/>
                <p:nvPr/>
              </p:nvSpPr>
              <p:spPr>
                <a:xfrm>
                  <a:off x="0" y="0"/>
                  <a:ext cx="3426896" cy="2232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964" h="1023875">
                      <a:moveTo>
                        <a:pt x="11977" y="0"/>
                      </a:moveTo>
                      <a:lnTo>
                        <a:pt x="3414988" y="0"/>
                      </a:lnTo>
                      <a:cubicBezTo>
                        <a:pt x="3418164" y="0"/>
                        <a:pt x="3421211" y="1262"/>
                        <a:pt x="3423457" y="3508"/>
                      </a:cubicBezTo>
                      <a:cubicBezTo>
                        <a:pt x="3425703" y="5754"/>
                        <a:pt x="3426964" y="8800"/>
                        <a:pt x="3426964" y="11977"/>
                      </a:cubicBezTo>
                      <a:lnTo>
                        <a:pt x="3426964" y="1011898"/>
                      </a:lnTo>
                      <a:cubicBezTo>
                        <a:pt x="3426964" y="1015074"/>
                        <a:pt x="3425703" y="1018120"/>
                        <a:pt x="3423457" y="1020367"/>
                      </a:cubicBezTo>
                      <a:cubicBezTo>
                        <a:pt x="3421211" y="1022613"/>
                        <a:pt x="3418164" y="1023875"/>
                        <a:pt x="3414988" y="1023875"/>
                      </a:cubicBezTo>
                      <a:lnTo>
                        <a:pt x="11977" y="1023875"/>
                      </a:lnTo>
                      <a:cubicBezTo>
                        <a:pt x="8800" y="1023875"/>
                        <a:pt x="5754" y="1022613"/>
                        <a:pt x="3508" y="1020367"/>
                      </a:cubicBezTo>
                      <a:cubicBezTo>
                        <a:pt x="1262" y="1018120"/>
                        <a:pt x="0" y="1015074"/>
                        <a:pt x="0" y="1011898"/>
                      </a:cubicBezTo>
                      <a:lnTo>
                        <a:pt x="0" y="11977"/>
                      </a:lnTo>
                      <a:cubicBezTo>
                        <a:pt x="0" y="8800"/>
                        <a:pt x="1262" y="5754"/>
                        <a:pt x="3508" y="3508"/>
                      </a:cubicBezTo>
                      <a:cubicBezTo>
                        <a:pt x="5754" y="1262"/>
                        <a:pt x="8800" y="0"/>
                        <a:pt x="1197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>
                  <a:solidFill>
                    <a:srgbClr val="264A7B"/>
                  </a:solidFill>
                  <a:prstDash val="sysDot"/>
                  <a:round/>
                </a:ln>
              </p:spPr>
            </p:sp>
            <p:sp>
              <p:nvSpPr>
                <p:cNvPr id="48" name="TextBox 20"/>
                <p:cNvSpPr txBox="1"/>
                <p:nvPr>
                  <p:custDataLst>
                    <p:tags r:id="rId1"/>
                  </p:custDataLst>
                </p:nvPr>
              </p:nvSpPr>
              <p:spPr>
                <a:xfrm>
                  <a:off x="104857" y="-1645"/>
                  <a:ext cx="3426896" cy="223364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3105"/>
                    </a:lnSpc>
                  </a:pPr>
                </a:p>
              </p:txBody>
            </p:sp>
          </p:grpSp>
          <p:grpSp>
            <p:nvGrpSpPr>
              <p:cNvPr id="49" name="Group 30"/>
              <p:cNvGrpSpPr/>
              <p:nvPr/>
            </p:nvGrpSpPr>
            <p:grpSpPr>
              <a:xfrm rot="0">
                <a:off x="10940" y="4136"/>
                <a:ext cx="6920" cy="1267"/>
                <a:chOff x="0" y="0"/>
                <a:chExt cx="1157336" cy="211980"/>
              </a:xfrm>
            </p:grpSpPr>
            <p:sp>
              <p:nvSpPr>
                <p:cNvPr id="50" name="Freeform 31"/>
                <p:cNvSpPr/>
                <p:nvPr/>
              </p:nvSpPr>
              <p:spPr>
                <a:xfrm>
                  <a:off x="0" y="0"/>
                  <a:ext cx="1157337" cy="211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337" h="211980">
                      <a:moveTo>
                        <a:pt x="40522" y="0"/>
                      </a:moveTo>
                      <a:lnTo>
                        <a:pt x="1116815" y="0"/>
                      </a:lnTo>
                      <a:cubicBezTo>
                        <a:pt x="1139194" y="0"/>
                        <a:pt x="1157337" y="18142"/>
                        <a:pt x="1157337" y="40522"/>
                      </a:cubicBezTo>
                      <a:lnTo>
                        <a:pt x="1157337" y="171458"/>
                      </a:lnTo>
                      <a:cubicBezTo>
                        <a:pt x="1157337" y="193838"/>
                        <a:pt x="1139194" y="211980"/>
                        <a:pt x="1116815" y="211980"/>
                      </a:cubicBezTo>
                      <a:lnTo>
                        <a:pt x="40522" y="211980"/>
                      </a:lnTo>
                      <a:cubicBezTo>
                        <a:pt x="18142" y="211980"/>
                        <a:pt x="0" y="193838"/>
                        <a:pt x="0" y="171458"/>
                      </a:cubicBezTo>
                      <a:lnTo>
                        <a:pt x="0" y="40522"/>
                      </a:lnTo>
                      <a:cubicBezTo>
                        <a:pt x="0" y="18142"/>
                        <a:pt x="18142" y="0"/>
                        <a:pt x="405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8575" cap="rnd">
                  <a:solidFill>
                    <a:srgbClr val="264A7B"/>
                  </a:solidFill>
                  <a:prstDash val="sysDot"/>
                  <a:round/>
                </a:ln>
              </p:spPr>
            </p:sp>
            <p:sp>
              <p:nvSpPr>
                <p:cNvPr id="51" name="TextBox 32"/>
                <p:cNvSpPr txBox="1"/>
                <p:nvPr/>
              </p:nvSpPr>
              <p:spPr>
                <a:xfrm>
                  <a:off x="0" y="-47625"/>
                  <a:ext cx="1157336" cy="25960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3105"/>
                    </a:lnSpc>
                  </a:pPr>
                </a:p>
              </p:txBody>
            </p:sp>
          </p:grpSp>
          <p:sp>
            <p:nvSpPr>
              <p:cNvPr id="52" name="TextBox 37"/>
              <p:cNvSpPr txBox="1"/>
              <p:nvPr/>
            </p:nvSpPr>
            <p:spPr>
              <a:xfrm>
                <a:off x="11388" y="4300"/>
                <a:ext cx="6024" cy="8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algn="ctr">
                  <a:lnSpc>
                    <a:spcPts val="4370"/>
                  </a:lnSpc>
                </a:pPr>
                <a:r>
                  <a:rPr kumimoji="1" lang="zh-CN" altLang="en-US" sz="28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核心思路</a:t>
                </a:r>
                <a:endParaRPr kumimoji="1"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3" name="TextBox 38"/>
              <p:cNvSpPr txBox="1"/>
              <p:nvPr/>
            </p:nvSpPr>
            <p:spPr>
              <a:xfrm>
                <a:off x="3867" y="5657"/>
                <a:ext cx="20524" cy="5336"/>
              </a:xfrm>
              <a:prstGeom prst="rect">
                <a:avLst/>
              </a:prstGeom>
            </p:spPr>
            <p:txBody>
              <a:bodyPr lIns="0" tIns="0" rIns="0" bIns="0" rtlCol="0" anchor="t">
                <a:noAutofit/>
              </a:bodyPr>
              <a:p>
                <a:pPr marL="342900" indent="-34290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sz="24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梯度提升</a:t>
                </a:r>
                <a:r>
                  <a:rPr sz="2400" b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：XGBoost 是基于梯度提升算法的实现。</a:t>
                </a:r>
                <a:endParaRPr sz="24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342900" indent="-34290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sz="24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正则化</a:t>
                </a:r>
                <a:r>
                  <a:rPr sz="2400" b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：XGBoost 在传统的梯度提升决策树（GBDT）基础上增加了正则化项（包括树的叶子节点的权重的L1和L2正则化）</a:t>
                </a:r>
                <a:endParaRPr sz="24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342900" indent="-34290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sz="24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并行处理</a:t>
                </a:r>
                <a:r>
                  <a:rPr sz="2400" b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：尽管树的构建本质上是顺序的，XGBoost 优化了计算过程，使得在特征层面上可以进行并行计算。</a:t>
                </a:r>
                <a:endParaRPr sz="24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342900" indent="-34290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sz="24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灵活性</a:t>
                </a:r>
                <a:r>
                  <a:rPr sz="2400" b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：XGBoost 支持用户定义自己的优化目标和评价准则</a:t>
                </a:r>
                <a:endParaRPr sz="24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pic>
        <p:nvPicPr>
          <p:cNvPr id="54" name="图片 53" descr="7b0a20202020227069636672616d65646573223a20222670666d38333230353231313735262673707432312d312626626474303026267764743235353026266f726773697a653030262670667431313126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/>
          <a:stretch>
            <a:fillRect/>
          </a:stretch>
        </p:blipFill>
        <p:spPr>
          <a:xfrm>
            <a:off x="228600" y="3314700"/>
            <a:ext cx="5544820" cy="50660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xgBoost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24" name="TextBox 24"/>
          <p:cNvSpPr txBox="1"/>
          <p:nvPr/>
        </p:nvSpPr>
        <p:spPr>
          <a:xfrm>
            <a:off x="2514600" y="7200900"/>
            <a:ext cx="9255760" cy="46056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导入相关模块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数据预处理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630170"/>
            <a:ext cx="7091045" cy="376618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480" y="1943100"/>
            <a:ext cx="7343775" cy="5574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1076325" y="-1490980"/>
            <a:ext cx="13557250" cy="13557250"/>
            <a:chOff x="1695" y="-2348"/>
            <a:chExt cx="21350" cy="21350"/>
          </a:xfrm>
        </p:grpSpPr>
        <p:grpSp>
          <p:nvGrpSpPr>
            <p:cNvPr id="2" name="Group 2"/>
            <p:cNvGrpSpPr/>
            <p:nvPr/>
          </p:nvGrpSpPr>
          <p:grpSpPr>
            <a:xfrm rot="0">
              <a:off x="1695" y="-2348"/>
              <a:ext cx="21350" cy="21350"/>
              <a:chOff x="0" y="0"/>
              <a:chExt cx="812800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32835" tIns="32835" rIns="32835" bIns="32835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 rot="0">
              <a:off x="4112" y="70"/>
              <a:ext cx="16514" cy="1651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0000"/>
                  </a:srgbClr>
                </a:solidFill>
                <a:prstDash val="sysDot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32835" tIns="32835" rIns="32835" bIns="32835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0">
              <a:off x="5859" y="1817"/>
              <a:ext cx="13020" cy="13020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/>
                </a:solidFill>
                <a:prstDash val="sysDot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32835" tIns="32835" rIns="32835" bIns="32835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0">
              <a:off x="6691" y="3705"/>
              <a:ext cx="1158" cy="1158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0">
              <a:off x="3781" y="9012"/>
              <a:ext cx="843" cy="843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0">
              <a:off x="17773" y="13571"/>
              <a:ext cx="996" cy="996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7FB2"/>
                </a:solidFill>
                <a:prstDash val="sysDot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0">
              <a:off x="1710" y="5053"/>
              <a:ext cx="750" cy="750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7FB2"/>
                </a:solidFill>
                <a:prstDash val="sysDot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4047028" y="4165445"/>
            <a:ext cx="7643783" cy="125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70"/>
              </a:lnSpc>
              <a:spcBef>
                <a:spcPct val="0"/>
              </a:spcBef>
            </a:pPr>
            <a:r>
              <a:rPr lang="zh-CN" altLang="en-US" sz="74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搜索策略</a:t>
            </a:r>
            <a:endParaRPr lang="zh-CN" altLang="en-US" sz="7400">
              <a:solidFill>
                <a:srgbClr val="1E1E1E"/>
              </a:solidFill>
              <a:ea typeface="思源黑体 1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881817" y="5505351"/>
            <a:ext cx="5974206" cy="29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264A7B"/>
                </a:solidFill>
                <a:latin typeface="Akzidenz-Grotesk" panose="02000503030000020003"/>
              </a:rPr>
              <a:t>Part One</a:t>
            </a:r>
            <a:endParaRPr lang="en-US" sz="1900">
              <a:solidFill>
                <a:srgbClr val="264A7B"/>
              </a:solidFill>
              <a:latin typeface="Akzidenz-Grotesk" panose="02000503030000020003"/>
            </a:endParaRPr>
          </a:p>
        </p:txBody>
      </p:sp>
      <p:grpSp>
        <p:nvGrpSpPr>
          <p:cNvPr id="31" name="Group 31"/>
          <p:cNvGrpSpPr/>
          <p:nvPr/>
        </p:nvGrpSpPr>
        <p:grpSpPr>
          <a:xfrm rot="0">
            <a:off x="6040755" y="6141085"/>
            <a:ext cx="3696335" cy="1132205"/>
            <a:chOff x="0" y="0"/>
            <a:chExt cx="1970778" cy="43359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70778" cy="433595"/>
            </a:xfrm>
            <a:custGeom>
              <a:avLst/>
              <a:gdLst/>
              <a:ahLst/>
              <a:cxnLst/>
              <a:rect l="l" t="t" r="r" b="b"/>
              <a:pathLst>
                <a:path w="1970778" h="433595">
                  <a:moveTo>
                    <a:pt x="216798" y="0"/>
                  </a:moveTo>
                  <a:lnTo>
                    <a:pt x="1753980" y="0"/>
                  </a:lnTo>
                  <a:cubicBezTo>
                    <a:pt x="1811478" y="0"/>
                    <a:pt x="1866622" y="22841"/>
                    <a:pt x="1907279" y="63499"/>
                  </a:cubicBezTo>
                  <a:cubicBezTo>
                    <a:pt x="1947937" y="104156"/>
                    <a:pt x="1970778" y="159299"/>
                    <a:pt x="1970778" y="216798"/>
                  </a:cubicBezTo>
                  <a:lnTo>
                    <a:pt x="1970778" y="216798"/>
                  </a:lnTo>
                  <a:cubicBezTo>
                    <a:pt x="1970778" y="336532"/>
                    <a:pt x="1873714" y="433595"/>
                    <a:pt x="1753980" y="433595"/>
                  </a:cubicBezTo>
                  <a:lnTo>
                    <a:pt x="216798" y="433595"/>
                  </a:lnTo>
                  <a:cubicBezTo>
                    <a:pt x="97064" y="433595"/>
                    <a:pt x="0" y="336532"/>
                    <a:pt x="0" y="216798"/>
                  </a:cubicBezTo>
                  <a:lnTo>
                    <a:pt x="0" y="216798"/>
                  </a:lnTo>
                  <a:cubicBezTo>
                    <a:pt x="0" y="97064"/>
                    <a:pt x="97064" y="0"/>
                    <a:pt x="2167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970778" cy="462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506210" y="6515100"/>
            <a:ext cx="2766060" cy="406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n-US" sz="4000">
                <a:solidFill>
                  <a:srgbClr val="264A7B"/>
                </a:solidFill>
                <a:ea typeface="思源黑体 1 Medium" panose="020B0600000000000000" charset="-122"/>
              </a:rPr>
              <a:t>第一章节</a:t>
            </a:r>
            <a:endParaRPr lang="en-US" sz="4000">
              <a:solidFill>
                <a:srgbClr val="264A7B"/>
              </a:solidFill>
              <a:ea typeface="思源黑体 1 Medium" panose="020B0600000000000000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12240895" y="4019550"/>
            <a:ext cx="6815455" cy="3190875"/>
            <a:chOff x="19104" y="5222"/>
            <a:chExt cx="10733" cy="5025"/>
          </a:xfrm>
        </p:grpSpPr>
        <p:grpSp>
          <p:nvGrpSpPr>
            <p:cNvPr id="14" name="Group 14"/>
            <p:cNvGrpSpPr/>
            <p:nvPr/>
          </p:nvGrpSpPr>
          <p:grpSpPr>
            <a:xfrm rot="0">
              <a:off x="20045" y="5270"/>
              <a:ext cx="612" cy="612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35" name="Group 13"/>
            <p:cNvGrpSpPr/>
            <p:nvPr>
              <p:custDataLst>
                <p:tags r:id="rId1"/>
              </p:custDataLst>
            </p:nvPr>
          </p:nvGrpSpPr>
          <p:grpSpPr>
            <a:xfrm rot="0">
              <a:off x="19104" y="5222"/>
              <a:ext cx="8973" cy="2231"/>
              <a:chOff x="0" y="0"/>
              <a:chExt cx="4997961" cy="1038590"/>
            </a:xfrm>
          </p:grpSpPr>
          <p:sp>
            <p:nvSpPr>
              <p:cNvPr id="36" name="Freeform 14"/>
              <p:cNvSpPr/>
              <p:nvPr>
                <p:custDataLst>
                  <p:tags r:id="rId2"/>
                </p:custDataLst>
              </p:nvPr>
            </p:nvSpPr>
            <p:spPr>
              <a:xfrm>
                <a:off x="0" y="0"/>
                <a:ext cx="4997961" cy="1038590"/>
              </a:xfrm>
              <a:custGeom>
                <a:avLst/>
                <a:gdLst/>
                <a:ahLst/>
                <a:cxnLst/>
                <a:rect l="l" t="t" r="r" b="b"/>
                <a:pathLst>
                  <a:path w="4997961" h="1038590">
                    <a:moveTo>
                      <a:pt x="113583" y="0"/>
                    </a:moveTo>
                    <a:lnTo>
                      <a:pt x="4884378" y="0"/>
                    </a:lnTo>
                    <a:cubicBezTo>
                      <a:pt x="4914502" y="0"/>
                      <a:pt x="4943392" y="11967"/>
                      <a:pt x="4964693" y="33268"/>
                    </a:cubicBezTo>
                    <a:cubicBezTo>
                      <a:pt x="4985994" y="54569"/>
                      <a:pt x="4997961" y="83459"/>
                      <a:pt x="4997961" y="113583"/>
                    </a:cubicBezTo>
                    <a:lnTo>
                      <a:pt x="4997961" y="925007"/>
                    </a:lnTo>
                    <a:cubicBezTo>
                      <a:pt x="4997961" y="987737"/>
                      <a:pt x="4947108" y="1038590"/>
                      <a:pt x="4884378" y="1038590"/>
                    </a:cubicBezTo>
                    <a:lnTo>
                      <a:pt x="113583" y="1038590"/>
                    </a:lnTo>
                    <a:cubicBezTo>
                      <a:pt x="50853" y="1038590"/>
                      <a:pt x="0" y="987737"/>
                      <a:pt x="0" y="925007"/>
                    </a:cubicBezTo>
                    <a:lnTo>
                      <a:pt x="0" y="113583"/>
                    </a:lnTo>
                    <a:cubicBezTo>
                      <a:pt x="0" y="50853"/>
                      <a:pt x="50853" y="0"/>
                      <a:pt x="11358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64A7B"/>
                </a:solidFill>
                <a:prstDash val="solid"/>
                <a:round/>
              </a:ln>
            </p:spPr>
          </p:sp>
          <p:sp>
            <p:nvSpPr>
              <p:cNvPr id="37" name="TextBox 15"/>
              <p:cNvSpPr txBox="1"/>
              <p:nvPr/>
            </p:nvSpPr>
            <p:spPr>
              <a:xfrm>
                <a:off x="0" y="-28575"/>
                <a:ext cx="4997961" cy="10671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8" name="TextBox 16"/>
            <p:cNvSpPr txBox="1"/>
            <p:nvPr>
              <p:custDataLst>
                <p:tags r:id="rId3"/>
              </p:custDataLst>
            </p:nvPr>
          </p:nvSpPr>
          <p:spPr>
            <a:xfrm>
              <a:off x="22027" y="5577"/>
              <a:ext cx="7811" cy="1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6120"/>
                </a:lnSpc>
              </a:pPr>
              <a:r>
                <a:rPr lang="zh-CN" altLang="en-US" sz="4400">
                  <a:solidFill>
                    <a:srgbClr val="100F0D"/>
                  </a:solidFill>
                  <a:ea typeface="思源黑体 2 Bold" panose="020B0800000000000000" charset="-122"/>
                  <a:sym typeface="+mn-ea"/>
                </a:rPr>
                <a:t>宽度优先</a:t>
              </a:r>
              <a:endParaRPr lang="zh-CN" altLang="en-US" sz="4400">
                <a:solidFill>
                  <a:srgbClr val="100F0D"/>
                </a:solidFill>
                <a:ea typeface="思源黑体 2 Bold" panose="020B0800000000000000" charset="-122"/>
              </a:endParaRPr>
            </a:p>
          </p:txBody>
        </p:sp>
        <p:sp>
          <p:nvSpPr>
            <p:cNvPr id="39" name="TextBox 17"/>
            <p:cNvSpPr txBox="1"/>
            <p:nvPr>
              <p:custDataLst>
                <p:tags r:id="rId4"/>
              </p:custDataLst>
            </p:nvPr>
          </p:nvSpPr>
          <p:spPr>
            <a:xfrm>
              <a:off x="22027" y="6687"/>
              <a:ext cx="7811" cy="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>
                <a:lnSpc>
                  <a:spcPts val="192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64A7B"/>
                  </a:solidFill>
                  <a:latin typeface="Akzidenz-Grotesk" panose="02000503030000020003"/>
                </a:rPr>
                <a:t>Background significance of the topic</a:t>
              </a:r>
              <a:endParaRPr lang="en-US" sz="1600">
                <a:solidFill>
                  <a:srgbClr val="264A7B"/>
                </a:solidFill>
                <a:latin typeface="Akzidenz-Grotesk" panose="02000503030000020003"/>
              </a:endParaRPr>
            </a:p>
          </p:txBody>
        </p:sp>
        <p:grpSp>
          <p:nvGrpSpPr>
            <p:cNvPr id="40" name="Group 18"/>
            <p:cNvGrpSpPr/>
            <p:nvPr>
              <p:custDataLst>
                <p:tags r:id="rId5"/>
              </p:custDataLst>
            </p:nvPr>
          </p:nvGrpSpPr>
          <p:grpSpPr>
            <a:xfrm rot="0">
              <a:off x="19903" y="5558"/>
              <a:ext cx="1557" cy="1557"/>
              <a:chOff x="0" y="0"/>
              <a:chExt cx="812800" cy="812800"/>
            </a:xfrm>
          </p:grpSpPr>
          <p:sp>
            <p:nvSpPr>
              <p:cNvPr id="41" name="Freeform 19"/>
              <p:cNvSpPr/>
              <p:nvPr>
                <p:custDataLst>
                  <p:tags r:id="rId6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42" name="TextBox 2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43" name="TextBox 21"/>
            <p:cNvSpPr txBox="1"/>
            <p:nvPr>
              <p:custDataLst>
                <p:tags r:id="rId7"/>
              </p:custDataLst>
            </p:nvPr>
          </p:nvSpPr>
          <p:spPr>
            <a:xfrm>
              <a:off x="19833" y="5854"/>
              <a:ext cx="1697" cy="1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5400"/>
                </a:lnSpc>
              </a:pPr>
              <a:r>
                <a:rPr lang="en-US" sz="4500">
                  <a:solidFill>
                    <a:srgbClr val="FFFFFF"/>
                  </a:solidFill>
                  <a:latin typeface="Akzidenz-Grotesk Bold" panose="02000803050000020004"/>
                </a:rPr>
                <a:t>01</a:t>
              </a:r>
              <a:endParaRPr lang="en-US" sz="4500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  <p:grpSp>
          <p:nvGrpSpPr>
            <p:cNvPr id="44" name="Group 22"/>
            <p:cNvGrpSpPr/>
            <p:nvPr>
              <p:custDataLst>
                <p:tags r:id="rId8"/>
              </p:custDataLst>
            </p:nvPr>
          </p:nvGrpSpPr>
          <p:grpSpPr>
            <a:xfrm rot="0">
              <a:off x="19104" y="8017"/>
              <a:ext cx="8994" cy="2231"/>
              <a:chOff x="0" y="0"/>
              <a:chExt cx="4997961" cy="1038590"/>
            </a:xfrm>
          </p:grpSpPr>
          <p:sp>
            <p:nvSpPr>
              <p:cNvPr id="45" name="Freeform 23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0"/>
                <a:ext cx="4997961" cy="1038590"/>
              </a:xfrm>
              <a:custGeom>
                <a:avLst/>
                <a:gdLst/>
                <a:ahLst/>
                <a:cxnLst/>
                <a:rect l="l" t="t" r="r" b="b"/>
                <a:pathLst>
                  <a:path w="4997961" h="1038590">
                    <a:moveTo>
                      <a:pt x="113583" y="0"/>
                    </a:moveTo>
                    <a:lnTo>
                      <a:pt x="4884378" y="0"/>
                    </a:lnTo>
                    <a:cubicBezTo>
                      <a:pt x="4914502" y="0"/>
                      <a:pt x="4943392" y="11967"/>
                      <a:pt x="4964693" y="33268"/>
                    </a:cubicBezTo>
                    <a:cubicBezTo>
                      <a:pt x="4985994" y="54569"/>
                      <a:pt x="4997961" y="83459"/>
                      <a:pt x="4997961" y="113583"/>
                    </a:cubicBezTo>
                    <a:lnTo>
                      <a:pt x="4997961" y="925007"/>
                    </a:lnTo>
                    <a:cubicBezTo>
                      <a:pt x="4997961" y="987737"/>
                      <a:pt x="4947108" y="1038590"/>
                      <a:pt x="4884378" y="1038590"/>
                    </a:cubicBezTo>
                    <a:lnTo>
                      <a:pt x="113583" y="1038590"/>
                    </a:lnTo>
                    <a:cubicBezTo>
                      <a:pt x="50853" y="1038590"/>
                      <a:pt x="0" y="987737"/>
                      <a:pt x="0" y="925007"/>
                    </a:cubicBezTo>
                    <a:lnTo>
                      <a:pt x="0" y="113583"/>
                    </a:lnTo>
                    <a:cubicBezTo>
                      <a:pt x="0" y="50853"/>
                      <a:pt x="50853" y="0"/>
                      <a:pt x="11358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D7FB2"/>
                </a:solidFill>
                <a:prstDash val="solid"/>
                <a:round/>
              </a:ln>
            </p:spPr>
          </p:sp>
          <p:sp>
            <p:nvSpPr>
              <p:cNvPr id="46" name="TextBox 24"/>
              <p:cNvSpPr txBox="1"/>
              <p:nvPr/>
            </p:nvSpPr>
            <p:spPr>
              <a:xfrm>
                <a:off x="0" y="-28575"/>
                <a:ext cx="4997961" cy="10671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47" name="TextBox 25"/>
            <p:cNvSpPr txBox="1"/>
            <p:nvPr>
              <p:custDataLst>
                <p:tags r:id="rId10"/>
              </p:custDataLst>
            </p:nvPr>
          </p:nvSpPr>
          <p:spPr>
            <a:xfrm>
              <a:off x="22027" y="8373"/>
              <a:ext cx="7811" cy="1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5280"/>
                </a:lnSpc>
              </a:pPr>
              <a:r>
                <a:rPr lang="en-US" altLang="zh-CN" sz="4400" b="1">
                  <a:solidFill>
                    <a:srgbClr val="100F0D"/>
                  </a:solidFill>
                  <a:ea typeface="思源黑体 2 Bold" panose="020B0800000000000000" charset="-122"/>
                  <a:sym typeface="+mn-ea"/>
                </a:rPr>
                <a:t>A*</a:t>
              </a:r>
              <a:endParaRPr lang="zh-CN" altLang="en-US" sz="4400">
                <a:solidFill>
                  <a:srgbClr val="100F0D"/>
                </a:solidFill>
                <a:ea typeface="思源黑体 2 Bold" panose="020B0800000000000000" charset="-122"/>
              </a:endParaRPr>
            </a:p>
          </p:txBody>
        </p:sp>
        <p:sp>
          <p:nvSpPr>
            <p:cNvPr id="48" name="TextBox 26"/>
            <p:cNvSpPr txBox="1"/>
            <p:nvPr>
              <p:custDataLst>
                <p:tags r:id="rId11"/>
              </p:custDataLst>
            </p:nvPr>
          </p:nvSpPr>
          <p:spPr>
            <a:xfrm>
              <a:off x="22027" y="9482"/>
              <a:ext cx="7811" cy="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>
                <a:lnSpc>
                  <a:spcPts val="192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4D7FB2"/>
                  </a:solidFill>
                  <a:latin typeface="Akzidenz-Grotesk" panose="02000503030000020003"/>
                </a:rPr>
                <a:t>Research method and process</a:t>
              </a:r>
              <a:endParaRPr lang="en-US" sz="1600">
                <a:solidFill>
                  <a:srgbClr val="4D7FB2"/>
                </a:solidFill>
                <a:latin typeface="Akzidenz-Grotesk" panose="02000503030000020003"/>
              </a:endParaRPr>
            </a:p>
          </p:txBody>
        </p:sp>
        <p:grpSp>
          <p:nvGrpSpPr>
            <p:cNvPr id="49" name="Group 27"/>
            <p:cNvGrpSpPr/>
            <p:nvPr>
              <p:custDataLst>
                <p:tags r:id="rId12"/>
              </p:custDataLst>
            </p:nvPr>
          </p:nvGrpSpPr>
          <p:grpSpPr>
            <a:xfrm rot="0">
              <a:off x="19903" y="8354"/>
              <a:ext cx="1557" cy="1557"/>
              <a:chOff x="0" y="0"/>
              <a:chExt cx="812800" cy="812800"/>
            </a:xfrm>
          </p:grpSpPr>
          <p:sp>
            <p:nvSpPr>
              <p:cNvPr id="50" name="Freeform 28"/>
              <p:cNvSpPr/>
              <p:nvPr>
                <p:custDataLst>
                  <p:tags r:id="rId13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51" name="TextBox 2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52" name="TextBox 30"/>
            <p:cNvSpPr txBox="1"/>
            <p:nvPr>
              <p:custDataLst>
                <p:tags r:id="rId14"/>
              </p:custDataLst>
            </p:nvPr>
          </p:nvSpPr>
          <p:spPr>
            <a:xfrm>
              <a:off x="19833" y="8650"/>
              <a:ext cx="1697" cy="1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5400"/>
                </a:lnSpc>
              </a:pPr>
              <a:r>
                <a:rPr lang="en-US" sz="4500">
                  <a:solidFill>
                    <a:srgbClr val="FFFFFF"/>
                  </a:solidFill>
                  <a:latin typeface="Akzidenz-Grotesk Bold" panose="02000803050000020004"/>
                </a:rPr>
                <a:t>02</a:t>
              </a:r>
              <a:endParaRPr lang="en-US" sz="4500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</p:grpSp>
      <p:grpSp>
        <p:nvGrpSpPr>
          <p:cNvPr id="62" name="Group 52"/>
          <p:cNvGrpSpPr/>
          <p:nvPr/>
        </p:nvGrpSpPr>
        <p:grpSpPr>
          <a:xfrm rot="0">
            <a:off x="19386550" y="4183380"/>
            <a:ext cx="967740" cy="967740"/>
            <a:chOff x="0" y="0"/>
            <a:chExt cx="812800" cy="812800"/>
          </a:xfrm>
        </p:grpSpPr>
        <p:sp>
          <p:nvSpPr>
            <p:cNvPr id="6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64" name="TextBox 5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xgBoost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6248400" y="3060065"/>
            <a:ext cx="11108690" cy="5655310"/>
            <a:chOff x="0" y="0"/>
            <a:chExt cx="2895448" cy="11301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95448" cy="1130178"/>
            </a:xfrm>
            <a:custGeom>
              <a:avLst/>
              <a:gdLst/>
              <a:ahLst/>
              <a:cxnLst/>
              <a:rect l="l" t="t" r="r" b="b"/>
              <a:pathLst>
                <a:path w="2895448" h="1130178">
                  <a:moveTo>
                    <a:pt x="14176" y="0"/>
                  </a:moveTo>
                  <a:lnTo>
                    <a:pt x="2881273" y="0"/>
                  </a:lnTo>
                  <a:cubicBezTo>
                    <a:pt x="2885032" y="0"/>
                    <a:pt x="2888638" y="1493"/>
                    <a:pt x="2891297" y="4152"/>
                  </a:cubicBezTo>
                  <a:cubicBezTo>
                    <a:pt x="2893955" y="6810"/>
                    <a:pt x="2895448" y="10416"/>
                    <a:pt x="2895448" y="14176"/>
                  </a:cubicBezTo>
                  <a:lnTo>
                    <a:pt x="2895448" y="1116002"/>
                  </a:lnTo>
                  <a:cubicBezTo>
                    <a:pt x="2895448" y="1123831"/>
                    <a:pt x="2889102" y="1130178"/>
                    <a:pt x="2881273" y="1130178"/>
                  </a:cubicBezTo>
                  <a:lnTo>
                    <a:pt x="14176" y="1130178"/>
                  </a:lnTo>
                  <a:cubicBezTo>
                    <a:pt x="10416" y="1130178"/>
                    <a:pt x="6810" y="1128684"/>
                    <a:pt x="4152" y="1126026"/>
                  </a:cubicBezTo>
                  <a:cubicBezTo>
                    <a:pt x="1493" y="1123367"/>
                    <a:pt x="0" y="1119762"/>
                    <a:pt x="0" y="1116002"/>
                  </a:cubicBezTo>
                  <a:lnTo>
                    <a:pt x="0" y="14176"/>
                  </a:lnTo>
                  <a:cubicBezTo>
                    <a:pt x="0" y="10416"/>
                    <a:pt x="1493" y="6810"/>
                    <a:pt x="4152" y="4152"/>
                  </a:cubicBezTo>
                  <a:cubicBezTo>
                    <a:pt x="6810" y="1493"/>
                    <a:pt x="10416" y="0"/>
                    <a:pt x="141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895448" cy="1177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7757795" y="3162302"/>
            <a:ext cx="9346565" cy="5672453"/>
            <a:chOff x="9337" y="4867"/>
            <a:chExt cx="14719" cy="8933"/>
          </a:xfrm>
        </p:grpSpPr>
        <p:sp>
          <p:nvSpPr>
            <p:cNvPr id="24" name="TextBox 24"/>
            <p:cNvSpPr txBox="1"/>
            <p:nvPr/>
          </p:nvSpPr>
          <p:spPr>
            <a:xfrm>
              <a:off x="9480" y="6547"/>
              <a:ext cx="14576" cy="7253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</a:t>
              </a:r>
              <a:r>
                <a:rPr lang="en-US" altLang="zh-CN" sz="20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xgBoost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作为机器学习模型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 </a:t>
              </a: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StratifiedKFold 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分割数据，保持每个训练和验证折中目标类别的比例。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迭代每个折，进行模型的训练和验证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00100" lvl="1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训练集和验证集分割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00100" lvl="1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定义 XGBoost 分类器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，设置参数并在训练集上进行训练。</a:t>
              </a: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记录每个折的重要特征，并汇总。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记录每个特征对模型预测的贡献度，这些数据将用于后续分析模型哪些特征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使用 roc_auc_score 评估每个折的模型性能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预测与结果保存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5" name="Group 25"/>
            <p:cNvGrpSpPr/>
            <p:nvPr/>
          </p:nvGrpSpPr>
          <p:grpSpPr>
            <a:xfrm rot="0">
              <a:off x="9337" y="4867"/>
              <a:ext cx="6126" cy="1311"/>
              <a:chOff x="-384658" y="-39096"/>
              <a:chExt cx="1024537" cy="21921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-384658" y="-3847"/>
                <a:ext cx="920345" cy="171592"/>
              </a:xfrm>
              <a:custGeom>
                <a:avLst/>
                <a:gdLst/>
                <a:ahLst/>
                <a:cxnLst/>
                <a:rect l="l" t="t" r="r" b="b"/>
                <a:pathLst>
                  <a:path w="920345" h="171592">
                    <a:moveTo>
                      <a:pt x="85796" y="0"/>
                    </a:moveTo>
                    <a:lnTo>
                      <a:pt x="834549" y="0"/>
                    </a:lnTo>
                    <a:cubicBezTo>
                      <a:pt x="881933" y="0"/>
                      <a:pt x="920345" y="38412"/>
                      <a:pt x="920345" y="85796"/>
                    </a:cubicBezTo>
                    <a:lnTo>
                      <a:pt x="920345" y="85796"/>
                    </a:lnTo>
                    <a:cubicBezTo>
                      <a:pt x="920345" y="108550"/>
                      <a:pt x="911306" y="130373"/>
                      <a:pt x="895216" y="146463"/>
                    </a:cubicBezTo>
                    <a:cubicBezTo>
                      <a:pt x="879126" y="162553"/>
                      <a:pt x="857304" y="171592"/>
                      <a:pt x="834549" y="171592"/>
                    </a:cubicBezTo>
                    <a:lnTo>
                      <a:pt x="85796" y="171592"/>
                    </a:lnTo>
                    <a:cubicBezTo>
                      <a:pt x="63041" y="171592"/>
                      <a:pt x="41219" y="162553"/>
                      <a:pt x="25129" y="146463"/>
                    </a:cubicBezTo>
                    <a:cubicBezTo>
                      <a:pt x="9039" y="130373"/>
                      <a:pt x="0" y="108550"/>
                      <a:pt x="0" y="85796"/>
                    </a:cubicBezTo>
                    <a:lnTo>
                      <a:pt x="0" y="85796"/>
                    </a:lnTo>
                    <a:cubicBezTo>
                      <a:pt x="0" y="63041"/>
                      <a:pt x="9039" y="41219"/>
                      <a:pt x="25129" y="25129"/>
                    </a:cubicBezTo>
                    <a:cubicBezTo>
                      <a:pt x="41219" y="9039"/>
                      <a:pt x="63041" y="0"/>
                      <a:pt x="85796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-280466" y="-39096"/>
                <a:ext cx="920345" cy="2192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9720" y="5107"/>
              <a:ext cx="4777" cy="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0"/>
                </a:lnSpc>
              </a:pPr>
              <a:r>
                <a:rPr lang="zh-CN" alt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代码介绍</a:t>
              </a:r>
              <a:endParaRPr lang="zh-CN" alt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2171700"/>
            <a:ext cx="7295515" cy="72955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Heavy" panose="020B0A00000000000000" charset="-122"/>
              </a:rPr>
              <a:t>结果</a:t>
            </a:r>
            <a:endParaRPr lang="zh-CN" altLang="en-US" sz="5100" b="1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1391790" y="2626215"/>
            <a:ext cx="10507498" cy="3780108"/>
            <a:chOff x="0" y="0"/>
            <a:chExt cx="14009998" cy="5040144"/>
          </a:xfrm>
        </p:grpSpPr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2800" y="2058670"/>
            <a:ext cx="2334260" cy="652145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080" y="2093595"/>
            <a:ext cx="2433955" cy="6494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0" y="2096770"/>
            <a:ext cx="2279650" cy="6494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3050" y="2058670"/>
            <a:ext cx="2324735" cy="654875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26" name="Freeform 19"/>
          <p:cNvSpPr/>
          <p:nvPr/>
        </p:nvSpPr>
        <p:spPr>
          <a:xfrm>
            <a:off x="2971800" y="9036050"/>
            <a:ext cx="11396980" cy="727075"/>
          </a:xfrm>
          <a:custGeom>
            <a:avLst/>
            <a:gdLst/>
            <a:ahLst/>
            <a:cxnLst/>
            <a:rect l="l" t="t" r="r" b="b"/>
            <a:pathLst>
              <a:path w="3426964" h="1023875">
                <a:moveTo>
                  <a:pt x="11977" y="0"/>
                </a:moveTo>
                <a:lnTo>
                  <a:pt x="3414988" y="0"/>
                </a:lnTo>
                <a:cubicBezTo>
                  <a:pt x="3418164" y="0"/>
                  <a:pt x="3421211" y="1262"/>
                  <a:pt x="3423457" y="3508"/>
                </a:cubicBezTo>
                <a:cubicBezTo>
                  <a:pt x="3425703" y="5754"/>
                  <a:pt x="3426964" y="8800"/>
                  <a:pt x="3426964" y="11977"/>
                </a:cubicBezTo>
                <a:lnTo>
                  <a:pt x="3426964" y="1011898"/>
                </a:lnTo>
                <a:cubicBezTo>
                  <a:pt x="3426964" y="1015074"/>
                  <a:pt x="3425703" y="1018120"/>
                  <a:pt x="3423457" y="1020367"/>
                </a:cubicBezTo>
                <a:cubicBezTo>
                  <a:pt x="3421211" y="1022613"/>
                  <a:pt x="3418164" y="1023875"/>
                  <a:pt x="3414988" y="1023875"/>
                </a:cubicBezTo>
                <a:lnTo>
                  <a:pt x="11977" y="1023875"/>
                </a:lnTo>
                <a:cubicBezTo>
                  <a:pt x="8800" y="1023875"/>
                  <a:pt x="5754" y="1022613"/>
                  <a:pt x="3508" y="1020367"/>
                </a:cubicBezTo>
                <a:cubicBezTo>
                  <a:pt x="1262" y="1018120"/>
                  <a:pt x="0" y="1015074"/>
                  <a:pt x="0" y="1011898"/>
                </a:cubicBezTo>
                <a:lnTo>
                  <a:pt x="0" y="11977"/>
                </a:lnTo>
                <a:cubicBezTo>
                  <a:pt x="0" y="8800"/>
                  <a:pt x="1262" y="5754"/>
                  <a:pt x="3508" y="3508"/>
                </a:cubicBezTo>
                <a:cubicBezTo>
                  <a:pt x="5754" y="1262"/>
                  <a:pt x="8800" y="0"/>
                  <a:pt x="1197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>
            <a:solidFill>
              <a:srgbClr val="264A7B"/>
            </a:solidFill>
            <a:prstDash val="sysDot"/>
            <a:round/>
          </a:ln>
        </p:spPr>
      </p:sp>
      <p:sp>
        <p:nvSpPr>
          <p:cNvPr id="38" name="TextBox 38"/>
          <p:cNvSpPr txBox="1"/>
          <p:nvPr/>
        </p:nvSpPr>
        <p:spPr>
          <a:xfrm>
            <a:off x="2971946" y="9127384"/>
            <a:ext cx="10785629" cy="461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多次调参后结果逐渐优化，</a:t>
            </a:r>
            <a:r>
              <a:rPr lang="zh-CN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准确率</a:t>
            </a:r>
            <a:r>
              <a:rPr lang="zh-CN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为</a:t>
            </a:r>
            <a:r>
              <a:rPr lang="en-US" altLang="zh-CN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0.9045</a:t>
            </a:r>
            <a:endParaRPr lang="en-US" altLang="zh-CN" sz="20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857500"/>
            <a:ext cx="5483860" cy="3775710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208988" y="30117"/>
            <a:ext cx="10256883" cy="102568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2110644" y="931773"/>
            <a:ext cx="8453571" cy="84535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69804"/>
                </a:srgbClr>
              </a:solidFill>
              <a:prstDash val="sysDot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3014394" y="1835523"/>
            <a:ext cx="6646070" cy="66460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80000"/>
                </a:srgbClr>
              </a:solidFill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3945583" y="2766712"/>
            <a:ext cx="4783693" cy="47836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89804"/>
                </a:srgbClr>
              </a:solidFill>
              <a:prstDash val="sysDot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4804052" y="3625182"/>
            <a:ext cx="3066754" cy="306675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/>
              </a:solidFill>
              <a:prstDash val="sysDot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1172292" y="3279535"/>
            <a:ext cx="6327509" cy="634771"/>
            <a:chOff x="0" y="0"/>
            <a:chExt cx="5278008" cy="5294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278008" cy="529486"/>
            </a:xfrm>
            <a:custGeom>
              <a:avLst/>
              <a:gdLst/>
              <a:ahLst/>
              <a:cxnLst/>
              <a:rect l="l" t="t" r="r" b="b"/>
              <a:pathLst>
                <a:path w="5278008" h="529486">
                  <a:moveTo>
                    <a:pt x="122353" y="0"/>
                  </a:moveTo>
                  <a:lnTo>
                    <a:pt x="5155654" y="0"/>
                  </a:lnTo>
                  <a:cubicBezTo>
                    <a:pt x="5188105" y="0"/>
                    <a:pt x="5219226" y="12891"/>
                    <a:pt x="5242171" y="35836"/>
                  </a:cubicBezTo>
                  <a:cubicBezTo>
                    <a:pt x="5265117" y="58782"/>
                    <a:pt x="5278008" y="89903"/>
                    <a:pt x="5278008" y="122353"/>
                  </a:cubicBezTo>
                  <a:lnTo>
                    <a:pt x="5278008" y="407132"/>
                  </a:lnTo>
                  <a:cubicBezTo>
                    <a:pt x="5278008" y="439583"/>
                    <a:pt x="5265117" y="470704"/>
                    <a:pt x="5242171" y="493649"/>
                  </a:cubicBezTo>
                  <a:cubicBezTo>
                    <a:pt x="5219226" y="516595"/>
                    <a:pt x="5188105" y="529486"/>
                    <a:pt x="5155654" y="529486"/>
                  </a:cubicBezTo>
                  <a:lnTo>
                    <a:pt x="122353" y="529486"/>
                  </a:lnTo>
                  <a:cubicBezTo>
                    <a:pt x="89903" y="529486"/>
                    <a:pt x="58782" y="516595"/>
                    <a:pt x="35836" y="493649"/>
                  </a:cubicBezTo>
                  <a:cubicBezTo>
                    <a:pt x="12891" y="470704"/>
                    <a:pt x="0" y="439583"/>
                    <a:pt x="0" y="407132"/>
                  </a:cubicBezTo>
                  <a:lnTo>
                    <a:pt x="0" y="122353"/>
                  </a:lnTo>
                  <a:cubicBezTo>
                    <a:pt x="0" y="89903"/>
                    <a:pt x="12891" y="58782"/>
                    <a:pt x="35836" y="35836"/>
                  </a:cubicBezTo>
                  <a:cubicBezTo>
                    <a:pt x="58782" y="12891"/>
                    <a:pt x="89903" y="0"/>
                    <a:pt x="1223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D7FB2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5278008" cy="558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12927742" y="2207386"/>
            <a:ext cx="372836" cy="37283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72292" y="3852014"/>
            <a:ext cx="10359828" cy="164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20"/>
              </a:lnSpc>
            </a:pPr>
            <a:r>
              <a:rPr lang="en-US" sz="9220">
                <a:solidFill>
                  <a:srgbClr val="1E1E1E"/>
                </a:solidFill>
                <a:ea typeface="思源黑体 1 Heavy" panose="020B0A00000000000000" charset="-122"/>
              </a:rPr>
              <a:t>感谢</a:t>
            </a:r>
            <a:r>
              <a:rPr lang="zh-CN" altLang="en-US" sz="9220">
                <a:solidFill>
                  <a:srgbClr val="1E1E1E"/>
                </a:solidFill>
                <a:ea typeface="思源黑体 1 Heavy" panose="020B0A00000000000000" charset="-122"/>
              </a:rPr>
              <a:t>您的</a:t>
            </a:r>
            <a:r>
              <a:rPr lang="en-US" sz="9220">
                <a:solidFill>
                  <a:srgbClr val="1E1E1E"/>
                </a:solidFill>
                <a:ea typeface="思源黑体 1 Heavy" panose="020B0A00000000000000" charset="-122"/>
              </a:rPr>
              <a:t>批评指正</a:t>
            </a:r>
            <a:endParaRPr lang="en-US" sz="9220">
              <a:solidFill>
                <a:srgbClr val="1E1E1E"/>
              </a:solidFill>
              <a:ea typeface="思源黑体 1 Heavy" panose="020B0A00000000000000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89285" y="3263586"/>
            <a:ext cx="5693525" cy="619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5"/>
              </a:lnSpc>
            </a:pPr>
            <a:r>
              <a:rPr lang="en-US" sz="3390">
                <a:solidFill>
                  <a:srgbClr val="4D7FB2"/>
                </a:solidFill>
                <a:latin typeface="Akzidenz-Grotesk Medium" panose="02000603030000020004"/>
              </a:rPr>
              <a:t>Thank you for watching</a:t>
            </a:r>
            <a:endParaRPr lang="en-US" sz="3390">
              <a:solidFill>
                <a:srgbClr val="4D7FB2"/>
              </a:solidFill>
              <a:latin typeface="Akzidenz-Grotesk Medium" panose="02000603030000020004"/>
            </a:endParaRPr>
          </a:p>
        </p:txBody>
      </p:sp>
      <p:grpSp>
        <p:nvGrpSpPr>
          <p:cNvPr id="30" name="Group 30"/>
          <p:cNvGrpSpPr/>
          <p:nvPr/>
        </p:nvGrpSpPr>
        <p:grpSpPr>
          <a:xfrm rot="0">
            <a:off x="13652558" y="4925561"/>
            <a:ext cx="632510" cy="63251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3" name="Group 33"/>
          <p:cNvGrpSpPr/>
          <p:nvPr/>
        </p:nvGrpSpPr>
        <p:grpSpPr>
          <a:xfrm rot="0">
            <a:off x="11979078" y="4722680"/>
            <a:ext cx="309118" cy="309118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6" name="Group 36"/>
          <p:cNvGrpSpPr/>
          <p:nvPr/>
        </p:nvGrpSpPr>
        <p:grpSpPr>
          <a:xfrm rot="0">
            <a:off x="15883442" y="1627580"/>
            <a:ext cx="453987" cy="453987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9" name="Group 39"/>
          <p:cNvGrpSpPr/>
          <p:nvPr/>
        </p:nvGrpSpPr>
        <p:grpSpPr>
          <a:xfrm rot="0">
            <a:off x="11208988" y="6751740"/>
            <a:ext cx="798665" cy="798665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2" name="Group 42"/>
          <p:cNvGrpSpPr/>
          <p:nvPr/>
        </p:nvGrpSpPr>
        <p:grpSpPr>
          <a:xfrm rot="0">
            <a:off x="16337429" y="3368361"/>
            <a:ext cx="708967" cy="708967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5" name="Group 45"/>
          <p:cNvGrpSpPr/>
          <p:nvPr/>
        </p:nvGrpSpPr>
        <p:grpSpPr>
          <a:xfrm rot="0">
            <a:off x="14614228" y="8886086"/>
            <a:ext cx="499258" cy="499258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8" name="Group 48"/>
          <p:cNvGrpSpPr/>
          <p:nvPr/>
        </p:nvGrpSpPr>
        <p:grpSpPr>
          <a:xfrm rot="0">
            <a:off x="-268706" y="646983"/>
            <a:ext cx="1098303" cy="1098303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1" name="Freeform 17"/>
          <p:cNvSpPr/>
          <p:nvPr/>
        </p:nvSpPr>
        <p:spPr>
          <a:xfrm>
            <a:off x="1219282" y="6057806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7"/>
                </a:lnTo>
                <a:lnTo>
                  <a:pt x="0" y="40770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2" name="TextBox 25"/>
          <p:cNvSpPr txBox="1"/>
          <p:nvPr/>
        </p:nvSpPr>
        <p:spPr>
          <a:xfrm>
            <a:off x="1782445" y="5988685"/>
            <a:ext cx="12163425" cy="4768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>
              <a:lnSpc>
                <a:spcPts val="3105"/>
              </a:lnSpc>
            </a:pP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小组成员：高恩同</a:t>
            </a:r>
            <a:r>
              <a:rPr lang="en-US" altLang="zh-CN" sz="2220">
                <a:solidFill>
                  <a:srgbClr val="1E1E1E"/>
                </a:solidFill>
                <a:ea typeface="思源黑体 1 Medium" panose="020B0600000000000000" charset="-122"/>
              </a:rPr>
              <a:t>    </a:t>
            </a: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贾芸欢</a:t>
            </a:r>
            <a:r>
              <a:rPr lang="en-US" altLang="zh-CN" sz="2220">
                <a:solidFill>
                  <a:srgbClr val="1E1E1E"/>
                </a:solidFill>
                <a:ea typeface="思源黑体 1 Medium" panose="020B0600000000000000" charset="-122"/>
              </a:rPr>
              <a:t>    </a:t>
            </a: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刘云</a:t>
            </a:r>
            <a:r>
              <a:rPr lang="en-US" altLang="zh-CN" sz="2220">
                <a:solidFill>
                  <a:srgbClr val="1E1E1E"/>
                </a:solidFill>
                <a:ea typeface="思源黑体 1 Medium" panose="020B0600000000000000" charset="-122"/>
              </a:rPr>
              <a:t>    </a:t>
            </a: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郭佳璐</a:t>
            </a:r>
            <a:r>
              <a:rPr lang="en-US" altLang="zh-CN" sz="2220">
                <a:solidFill>
                  <a:srgbClr val="1E1E1E"/>
                </a:solidFill>
                <a:ea typeface="思源黑体 1 Medium" panose="020B0600000000000000" charset="-122"/>
              </a:rPr>
              <a:t>     </a:t>
            </a: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闫仪冉</a:t>
            </a:r>
            <a:endParaRPr lang="zh-CN" altLang="en-US" sz="2220">
              <a:solidFill>
                <a:srgbClr val="1E1E1E"/>
              </a:solidFill>
              <a:ea typeface="思源黑体 1 Medium" panose="020B0600000000000000" charset="-122"/>
            </a:endParaRPr>
          </a:p>
        </p:txBody>
      </p:sp>
      <p:sp>
        <p:nvSpPr>
          <p:cNvPr id="53" name="流程图: 可选过程 52"/>
          <p:cNvSpPr/>
          <p:nvPr/>
        </p:nvSpPr>
        <p:spPr>
          <a:xfrm>
            <a:off x="990600" y="5753100"/>
            <a:ext cx="7620000" cy="914400"/>
          </a:xfrm>
          <a:prstGeom prst="flowChartAlternateProcess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54" name="表格 53"/>
          <p:cNvGraphicFramePr/>
          <p:nvPr>
            <p:custDataLst>
              <p:tags r:id="rId2"/>
            </p:custDataLst>
          </p:nvPr>
        </p:nvGraphicFramePr>
        <p:xfrm>
          <a:off x="765810" y="7200900"/>
          <a:ext cx="10443210" cy="2472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1605"/>
                <a:gridCol w="5221605"/>
              </a:tblGrid>
              <a:tr h="4121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成员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分工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4121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高恩同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支持向量机，算法优化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4121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贾芸欢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决策树，随机森林，算法优化，搜索策略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4121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刘云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逻辑回归，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算法优化，搜索策略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4121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郭佳璐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朴素贝叶斯，算法优化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4121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闫仪冉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adaBoost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PPT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制作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5095" y="726440"/>
            <a:ext cx="625792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策略一：宽度优先</a:t>
            </a:r>
            <a:endParaRPr lang="en-US" sz="5100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2057400" y="2407285"/>
            <a:ext cx="14867255" cy="1773555"/>
            <a:chOff x="0" y="0"/>
            <a:chExt cx="3426964" cy="4862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3116580" y="2837815"/>
            <a:ext cx="2588260" cy="1235710"/>
            <a:chOff x="0" y="0"/>
            <a:chExt cx="3829253" cy="1914627"/>
          </a:xfrm>
        </p:grpSpPr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 rot="0">
              <a:off x="0" y="0"/>
              <a:ext cx="3829253" cy="1914627"/>
              <a:chOff x="0" y="0"/>
              <a:chExt cx="2540000" cy="127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84400" y="1264333"/>
                    </a:lnTo>
                    <a:cubicBezTo>
                      <a:pt x="2182149" y="760920"/>
                      <a:pt x="1773418" y="354013"/>
                      <a:pt x="1270000" y="354013"/>
                    </a:cubicBezTo>
                    <a:cubicBezTo>
                      <a:pt x="766582" y="354013"/>
                      <a:pt x="357851" y="760920"/>
                      <a:pt x="355600" y="1264333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1141649" y="574114"/>
                <a:ext cx="1049136" cy="702430"/>
              </a:xfrm>
              <a:custGeom>
                <a:avLst/>
                <a:gdLst/>
                <a:ahLst/>
                <a:cxnLst/>
                <a:rect l="l" t="t" r="r" b="b"/>
                <a:pathLst>
                  <a:path w="1049136" h="702430">
                    <a:moveTo>
                      <a:pt x="194147" y="677513"/>
                    </a:moveTo>
                    <a:cubicBezTo>
                      <a:pt x="155328" y="701264"/>
                      <a:pt x="106768" y="702429"/>
                      <a:pt x="66855" y="680567"/>
                    </a:cubicBezTo>
                    <a:cubicBezTo>
                      <a:pt x="26941" y="658705"/>
                      <a:pt x="1776" y="617159"/>
                      <a:pt x="888" y="571659"/>
                    </a:cubicBezTo>
                    <a:cubicBezTo>
                      <a:pt x="0" y="526159"/>
                      <a:pt x="23525" y="483662"/>
                      <a:pt x="62555" y="460259"/>
                    </a:cubicBezTo>
                    <a:lnTo>
                      <a:pt x="1010307" y="4983"/>
                    </a:lnTo>
                    <a:cubicBezTo>
                      <a:pt x="1018071" y="233"/>
                      <a:pt x="1027783" y="0"/>
                      <a:pt x="1035765" y="4372"/>
                    </a:cubicBezTo>
                    <a:cubicBezTo>
                      <a:pt x="1043748" y="8744"/>
                      <a:pt x="1048781" y="17054"/>
                      <a:pt x="1048959" y="26154"/>
                    </a:cubicBezTo>
                    <a:cubicBezTo>
                      <a:pt x="1049136" y="35254"/>
                      <a:pt x="1044431" y="43753"/>
                      <a:pt x="1036625" y="48434"/>
                    </a:cubicBezTo>
                    <a:lnTo>
                      <a:pt x="194147" y="677513"/>
                    </a:lnTo>
                    <a:close/>
                  </a:path>
                </a:pathLst>
              </a:custGeom>
              <a:solidFill>
                <a:srgbClr val="D4DBE6"/>
              </a:solidFill>
            </p:spPr>
          </p:sp>
        </p:grpSp>
      </p:grpSp>
      <p:sp>
        <p:nvSpPr>
          <p:cNvPr id="26" name="TextBox 26"/>
          <p:cNvSpPr txBox="1"/>
          <p:nvPr/>
        </p:nvSpPr>
        <p:spPr>
          <a:xfrm>
            <a:off x="6563853" y="3651497"/>
            <a:ext cx="986582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将起始节点放入一个队列中。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563853" y="2832299"/>
            <a:ext cx="2643031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4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初始化</a:t>
            </a:r>
            <a:endParaRPr lang="en-US" sz="4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1313276" y="2654570"/>
            <a:ext cx="1435970" cy="143597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392486" y="3112738"/>
            <a:ext cx="1277550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1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32" name="Group 32"/>
          <p:cNvGrpSpPr/>
          <p:nvPr/>
        </p:nvGrpSpPr>
        <p:grpSpPr>
          <a:xfrm rot="0">
            <a:off x="2069465" y="4606290"/>
            <a:ext cx="14867255" cy="2294890"/>
            <a:chOff x="0" y="0"/>
            <a:chExt cx="3426964" cy="48623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D7FB2"/>
              </a:solidFill>
              <a:prstDash val="sysDot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35" name="Group 35"/>
          <p:cNvGrpSpPr/>
          <p:nvPr/>
        </p:nvGrpSpPr>
        <p:grpSpPr>
          <a:xfrm rot="0">
            <a:off x="3116771" y="5128502"/>
            <a:ext cx="2871940" cy="1435970"/>
            <a:chOff x="0" y="0"/>
            <a:chExt cx="3829253" cy="1914627"/>
          </a:xfrm>
        </p:grpSpPr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 rot="0">
              <a:off x="0" y="0"/>
              <a:ext cx="3829253" cy="1914627"/>
              <a:chOff x="0" y="0"/>
              <a:chExt cx="2540000" cy="127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84400" y="1264333"/>
                    </a:lnTo>
                    <a:cubicBezTo>
                      <a:pt x="2182149" y="760920"/>
                      <a:pt x="1773418" y="354013"/>
                      <a:pt x="1270000" y="354013"/>
                    </a:cubicBezTo>
                    <a:cubicBezTo>
                      <a:pt x="766582" y="354013"/>
                      <a:pt x="357851" y="760920"/>
                      <a:pt x="355600" y="1264333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1134566" y="944893"/>
                <a:ext cx="1239506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1239506" h="330886">
                    <a:moveTo>
                      <a:pt x="155412" y="323526"/>
                    </a:moveTo>
                    <a:cubicBezTo>
                      <a:pt x="110502" y="330886"/>
                      <a:pt x="65088" y="313653"/>
                      <a:pt x="36364" y="278355"/>
                    </a:cubicBezTo>
                    <a:cubicBezTo>
                      <a:pt x="7641" y="243056"/>
                      <a:pt x="0" y="195087"/>
                      <a:pt x="16335" y="152611"/>
                    </a:cubicBezTo>
                    <a:cubicBezTo>
                      <a:pt x="32670" y="110135"/>
                      <a:pt x="70483" y="79646"/>
                      <a:pt x="115456" y="72688"/>
                    </a:cubicBezTo>
                    <a:lnTo>
                      <a:pt x="1208424" y="1472"/>
                    </a:lnTo>
                    <a:cubicBezTo>
                      <a:pt x="1217405" y="0"/>
                      <a:pt x="1226488" y="3446"/>
                      <a:pt x="1232233" y="10506"/>
                    </a:cubicBezTo>
                    <a:cubicBezTo>
                      <a:pt x="1237978" y="17566"/>
                      <a:pt x="1239506" y="27160"/>
                      <a:pt x="1236239" y="35655"/>
                    </a:cubicBezTo>
                    <a:cubicBezTo>
                      <a:pt x="1232972" y="44150"/>
                      <a:pt x="1225409" y="50248"/>
                      <a:pt x="1216415" y="51639"/>
                    </a:cubicBezTo>
                    <a:lnTo>
                      <a:pt x="155412" y="323526"/>
                    </a:lnTo>
                    <a:close/>
                  </a:path>
                </a:pathLst>
              </a:custGeom>
              <a:solidFill>
                <a:srgbClr val="D4DBE6"/>
              </a:solidFill>
            </p:spPr>
          </p:sp>
        </p:grpSp>
      </p:grpSp>
      <p:sp>
        <p:nvSpPr>
          <p:cNvPr id="39" name="TextBox 39"/>
          <p:cNvSpPr txBox="1"/>
          <p:nvPr/>
        </p:nvSpPr>
        <p:spPr>
          <a:xfrm>
            <a:off x="6553200" y="5396865"/>
            <a:ext cx="9865995" cy="155003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just">
              <a:lnSpc>
                <a:spcPts val="2855"/>
              </a:lnSpc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从队列中移除第一个节点。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2855"/>
              </a:lnSpc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检查该节点是否为目标节点。如果是，则搜索完成。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2855"/>
              </a:lnSpc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将节点的所有未访问的相邻节点加入队列，并标记为已访问。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6553200" y="4713605"/>
            <a:ext cx="2642870" cy="5473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4370"/>
              </a:lnSpc>
            </a:pPr>
            <a:r>
              <a:rPr lang="en-US" sz="4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遍历队列</a:t>
            </a:r>
            <a:endParaRPr lang="en-US" sz="4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1" name="Group 41"/>
          <p:cNvGrpSpPr/>
          <p:nvPr/>
        </p:nvGrpSpPr>
        <p:grpSpPr>
          <a:xfrm rot="0">
            <a:off x="1351376" y="5128502"/>
            <a:ext cx="1435970" cy="1435970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430586" y="5586670"/>
            <a:ext cx="1277550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2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45" name="Group 45"/>
          <p:cNvGrpSpPr/>
          <p:nvPr/>
        </p:nvGrpSpPr>
        <p:grpSpPr>
          <a:xfrm rot="0">
            <a:off x="2069361" y="7082183"/>
            <a:ext cx="14867264" cy="2109442"/>
            <a:chOff x="0" y="0"/>
            <a:chExt cx="3426964" cy="48623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48" name="Group 48"/>
          <p:cNvGrpSpPr/>
          <p:nvPr/>
        </p:nvGrpSpPr>
        <p:grpSpPr>
          <a:xfrm rot="0">
            <a:off x="3116771" y="7418919"/>
            <a:ext cx="2871940" cy="1435970"/>
            <a:chOff x="0" y="0"/>
            <a:chExt cx="3829253" cy="1914627"/>
          </a:xfrm>
        </p:grpSpPr>
        <p:grpSp>
          <p:nvGrpSpPr>
            <p:cNvPr id="49" name="Group 49"/>
            <p:cNvGrpSpPr>
              <a:grpSpLocks noChangeAspect="1"/>
            </p:cNvGrpSpPr>
            <p:nvPr/>
          </p:nvGrpSpPr>
          <p:grpSpPr>
            <a:xfrm rot="0">
              <a:off x="0" y="0"/>
              <a:ext cx="3829253" cy="1914627"/>
              <a:chOff x="0" y="0"/>
              <a:chExt cx="2540000" cy="127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84400" y="1264333"/>
                    </a:lnTo>
                    <a:cubicBezTo>
                      <a:pt x="2182149" y="760920"/>
                      <a:pt x="1773418" y="354013"/>
                      <a:pt x="1270000" y="354013"/>
                    </a:cubicBezTo>
                    <a:cubicBezTo>
                      <a:pt x="766582" y="354013"/>
                      <a:pt x="357851" y="760920"/>
                      <a:pt x="355600" y="1264333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539248" y="374891"/>
                <a:ext cx="865827" cy="902619"/>
              </a:xfrm>
              <a:custGeom>
                <a:avLst/>
                <a:gdLst/>
                <a:ahLst/>
                <a:cxnLst/>
                <a:rect l="l" t="t" r="r" b="b"/>
                <a:pathLst>
                  <a:path w="865827" h="902619">
                    <a:moveTo>
                      <a:pt x="822852" y="680665"/>
                    </a:moveTo>
                    <a:cubicBezTo>
                      <a:pt x="854334" y="713527"/>
                      <a:pt x="865826" y="760722"/>
                      <a:pt x="852977" y="804379"/>
                    </a:cubicBezTo>
                    <a:cubicBezTo>
                      <a:pt x="840128" y="848036"/>
                      <a:pt x="804902" y="881481"/>
                      <a:pt x="760638" y="892050"/>
                    </a:cubicBezTo>
                    <a:cubicBezTo>
                      <a:pt x="716374" y="902619"/>
                      <a:pt x="669838" y="888696"/>
                      <a:pt x="638652" y="855553"/>
                    </a:cubicBezTo>
                    <a:lnTo>
                      <a:pt x="8594" y="44391"/>
                    </a:lnTo>
                    <a:cubicBezTo>
                      <a:pt x="2298" y="37819"/>
                      <a:pt x="0" y="28380"/>
                      <a:pt x="2569" y="19648"/>
                    </a:cubicBezTo>
                    <a:cubicBezTo>
                      <a:pt x="5139" y="10917"/>
                      <a:pt x="12184" y="4228"/>
                      <a:pt x="21037" y="2114"/>
                    </a:cubicBezTo>
                    <a:cubicBezTo>
                      <a:pt x="29890" y="0"/>
                      <a:pt x="39197" y="2785"/>
                      <a:pt x="45434" y="9413"/>
                    </a:cubicBezTo>
                    <a:lnTo>
                      <a:pt x="822852" y="680665"/>
                    </a:lnTo>
                    <a:close/>
                  </a:path>
                </a:pathLst>
              </a:custGeom>
              <a:solidFill>
                <a:srgbClr val="D4DBE6"/>
              </a:solidFill>
            </p:spPr>
          </p:sp>
        </p:grpSp>
      </p:grpSp>
      <p:sp>
        <p:nvSpPr>
          <p:cNvPr id="52" name="TextBox 52"/>
          <p:cNvSpPr txBox="1"/>
          <p:nvPr/>
        </p:nvSpPr>
        <p:spPr>
          <a:xfrm>
            <a:off x="6563853" y="8191691"/>
            <a:ext cx="986582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当队列为空时，如果没有找到目标节点，说明遍历了所有可达的节点。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6563853" y="7326773"/>
            <a:ext cx="2643031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44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结束</a:t>
            </a:r>
            <a:endParaRPr lang="en-US" sz="44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4" name="Group 54"/>
          <p:cNvGrpSpPr/>
          <p:nvPr/>
        </p:nvGrpSpPr>
        <p:grpSpPr>
          <a:xfrm rot="0">
            <a:off x="1351376" y="7418919"/>
            <a:ext cx="1435970" cy="1435970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430586" y="7877087"/>
            <a:ext cx="1277550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3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策略一</a:t>
            </a:r>
            <a:r>
              <a:rPr lang="en-US" altLang="zh-CN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——</a:t>
            </a: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宽度优先</a:t>
            </a:r>
            <a:endParaRPr lang="zh-CN" altLang="en-US" sz="5100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pic>
        <p:nvPicPr>
          <p:cNvPr id="31" name="1c818f53ae8089258a1827380f80b92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62000" y="3082290"/>
            <a:ext cx="6543675" cy="5170170"/>
          </a:xfrm>
          <a:prstGeom prst="rect">
            <a:avLst/>
          </a:prstGeom>
        </p:spPr>
      </p:pic>
      <p:grpSp>
        <p:nvGrpSpPr>
          <p:cNvPr id="90" name="组合 89"/>
          <p:cNvGrpSpPr/>
          <p:nvPr/>
        </p:nvGrpSpPr>
        <p:grpSpPr>
          <a:xfrm>
            <a:off x="7724140" y="699135"/>
            <a:ext cx="10001250" cy="9006205"/>
            <a:chOff x="11749" y="1571"/>
            <a:chExt cx="15750" cy="14183"/>
          </a:xfrm>
        </p:grpSpPr>
        <p:sp>
          <p:nvSpPr>
            <p:cNvPr id="24" name="TextBox 24"/>
            <p:cNvSpPr txBox="1"/>
            <p:nvPr>
              <p:custDataLst>
                <p:tags r:id="rId4"/>
              </p:custDataLst>
            </p:nvPr>
          </p:nvSpPr>
          <p:spPr>
            <a:xfrm>
              <a:off x="11749" y="6635"/>
              <a:ext cx="5575" cy="593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4370"/>
                </a:lnSpc>
              </a:pPr>
              <a:r>
                <a:rPr 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内容主题概括一</a:t>
              </a:r>
              <a:endParaRPr 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  <p:sp>
          <p:nvSpPr>
            <p:cNvPr id="25" name="TextBox 25"/>
            <p:cNvSpPr txBox="1"/>
            <p:nvPr>
              <p:custDataLst>
                <p:tags r:id="rId5"/>
              </p:custDataLst>
            </p:nvPr>
          </p:nvSpPr>
          <p:spPr>
            <a:xfrm>
              <a:off x="11749" y="7686"/>
              <a:ext cx="5994" cy="2922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just">
                <a:lnSpc>
                  <a:spcPts val="2855"/>
                </a:lnSpc>
              </a:pPr>
              <a:r>
                <a:rPr lang="en-US" sz="1700">
                  <a:solidFill>
                    <a:srgbClr val="FFFFFF"/>
                  </a:solidFill>
                  <a:ea typeface="思源黑体 2" panose="020B0500000000000000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+</a:t>
              </a:r>
              <a:endParaRPr lang="en-US" sz="1700">
                <a:solidFill>
                  <a:srgbClr val="FFFFFF"/>
                </a:solidFill>
                <a:ea typeface="思源黑体 2" panose="020B0500000000000000" charset="-122"/>
              </a:endParaRPr>
            </a:p>
          </p:txBody>
        </p:sp>
        <p:sp>
          <p:nvSpPr>
            <p:cNvPr id="29" name="TextBox 29"/>
            <p:cNvSpPr txBox="1"/>
            <p:nvPr>
              <p:custDataLst>
                <p:tags r:id="rId6"/>
              </p:custDataLst>
            </p:nvPr>
          </p:nvSpPr>
          <p:spPr>
            <a:xfrm>
              <a:off x="21224" y="6635"/>
              <a:ext cx="5575" cy="593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4370"/>
                </a:lnSpc>
              </a:pPr>
              <a:r>
                <a:rPr 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内容主题概括二</a:t>
              </a:r>
              <a:endParaRPr 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  <p:sp>
          <p:nvSpPr>
            <p:cNvPr id="30" name="TextBox 30"/>
            <p:cNvSpPr txBox="1"/>
            <p:nvPr>
              <p:custDataLst>
                <p:tags r:id="rId7"/>
              </p:custDataLst>
            </p:nvPr>
          </p:nvSpPr>
          <p:spPr>
            <a:xfrm>
              <a:off x="21224" y="7686"/>
              <a:ext cx="5994" cy="2922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just">
                <a:lnSpc>
                  <a:spcPts val="2855"/>
                </a:lnSpc>
              </a:pPr>
              <a:r>
                <a:rPr lang="en-US" sz="1700">
                  <a:solidFill>
                    <a:srgbClr val="FFFFFF"/>
                  </a:solidFill>
                  <a:ea typeface="思源黑体 2" panose="020B0500000000000000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  </a:r>
              <a:endParaRPr lang="en-US" sz="1700">
                <a:solidFill>
                  <a:srgbClr val="FFFFFF"/>
                </a:solidFill>
                <a:ea typeface="思源黑体 2" panose="020B0500000000000000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6440" y="1571"/>
              <a:ext cx="4159" cy="911"/>
              <a:chOff x="18000" y="2460"/>
              <a:chExt cx="4440" cy="1235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8960" y="2580"/>
                <a:ext cx="2321" cy="1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启动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5000" y="3011"/>
              <a:ext cx="12391" cy="889"/>
              <a:chOff x="18000" y="2460"/>
              <a:chExt cx="7293" cy="1264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8331" y="2555"/>
                <a:ext cx="6962" cy="1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把</a:t>
                </a:r>
                <a:r>
                  <a:rPr lang="en-US" altLang="zh-CN" sz="2800" b="1">
                    <a:latin typeface="微软雅黑" panose="020B0503020204020204" charset="-122"/>
                    <a:ea typeface="微软雅黑" panose="020B0503020204020204" charset="-122"/>
                  </a:rPr>
                  <a:t>S0</a:t>
                </a:r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放入</a:t>
                </a:r>
                <a:r>
                  <a:rPr lang="en-US" altLang="zh-CN" sz="2800" b="1">
                    <a:latin typeface="微软雅黑" panose="020B0503020204020204" charset="-122"/>
                    <a:ea typeface="微软雅黑" panose="020B0503020204020204" charset="-122"/>
                  </a:rPr>
                  <a:t>Open</a:t>
                </a:r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表中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14544" y="4500"/>
              <a:ext cx="7764" cy="1748"/>
              <a:chOff x="14544" y="4500"/>
              <a:chExt cx="7764" cy="1748"/>
            </a:xfrm>
          </p:grpSpPr>
          <p:sp>
            <p:nvSpPr>
              <p:cNvPr id="47" name="流程图: 决策 46"/>
              <p:cNvSpPr/>
              <p:nvPr/>
            </p:nvSpPr>
            <p:spPr>
              <a:xfrm>
                <a:off x="14544" y="4500"/>
                <a:ext cx="7764" cy="1748"/>
              </a:xfrm>
              <a:prstGeom prst="flowChartDecision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16320" y="4970"/>
                <a:ext cx="5465" cy="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Open</a:t>
                </a:r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是否为空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14160" y="6781"/>
              <a:ext cx="8792" cy="2014"/>
              <a:chOff x="17171" y="584"/>
              <a:chExt cx="5063" cy="1200"/>
            </a:xfrm>
          </p:grpSpPr>
          <p:sp>
            <p:nvSpPr>
              <p:cNvPr id="50" name="圆角矩形 49"/>
              <p:cNvSpPr/>
              <p:nvPr/>
            </p:nvSpPr>
            <p:spPr>
              <a:xfrm>
                <a:off x="17171" y="584"/>
                <a:ext cx="4875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7240" y="727"/>
                <a:ext cx="4994" cy="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sz="2800" b="1">
                    <a:latin typeface="微软雅黑" panose="020B0503020204020204" charset="-122"/>
                    <a:ea typeface="微软雅黑" panose="020B0503020204020204" charset="-122"/>
                  </a:rPr>
                  <a:t>取 Open 表中最前面的节点N放入Closed 表中，并冠以顺序号</a:t>
                </a:r>
                <a:endParaRPr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14544" y="11580"/>
              <a:ext cx="7764" cy="1748"/>
              <a:chOff x="14544" y="4500"/>
              <a:chExt cx="7764" cy="1748"/>
            </a:xfrm>
          </p:grpSpPr>
          <p:sp>
            <p:nvSpPr>
              <p:cNvPr id="54" name="流程图: 决策 53"/>
              <p:cNvSpPr/>
              <p:nvPr/>
            </p:nvSpPr>
            <p:spPr>
              <a:xfrm>
                <a:off x="14544" y="4500"/>
                <a:ext cx="7764" cy="1748"/>
              </a:xfrm>
              <a:prstGeom prst="flowChartDecision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6680" y="4928"/>
                <a:ext cx="5465" cy="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N</a:t>
                </a:r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可扩展吗？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4744" y="9552"/>
              <a:ext cx="7764" cy="1748"/>
              <a:chOff x="14544" y="4500"/>
              <a:chExt cx="7764" cy="1748"/>
            </a:xfrm>
          </p:grpSpPr>
          <p:sp>
            <p:nvSpPr>
              <p:cNvPr id="57" name="流程图: 决策 56"/>
              <p:cNvSpPr/>
              <p:nvPr/>
            </p:nvSpPr>
            <p:spPr>
              <a:xfrm>
                <a:off x="14544" y="4500"/>
                <a:ext cx="7764" cy="1748"/>
              </a:xfrm>
              <a:prstGeom prst="flowChartDecision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6680" y="4928"/>
                <a:ext cx="5465" cy="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N=Sg  </a:t>
                </a:r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？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4600" y="13740"/>
              <a:ext cx="9954" cy="2014"/>
              <a:chOff x="17171" y="584"/>
              <a:chExt cx="5732" cy="1200"/>
            </a:xfrm>
          </p:grpSpPr>
          <p:sp>
            <p:nvSpPr>
              <p:cNvPr id="60" name="圆角矩形 59"/>
              <p:cNvSpPr/>
              <p:nvPr/>
            </p:nvSpPr>
            <p:spPr>
              <a:xfrm>
                <a:off x="17171" y="584"/>
                <a:ext cx="5732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17240" y="727"/>
                <a:ext cx="5590" cy="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sz="2800" b="1">
                    <a:latin typeface="微软雅黑" panose="020B0503020204020204" charset="-122"/>
                    <a:ea typeface="微软雅黑" panose="020B0503020204020204" charset="-122"/>
                  </a:rPr>
                  <a:t>扩展N，将其了节点依次放入Open表的木尾，并配上指向 N的返回指针</a:t>
                </a:r>
                <a:endParaRPr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23341" y="4881"/>
              <a:ext cx="4159" cy="911"/>
              <a:chOff x="18000" y="2460"/>
              <a:chExt cx="4440" cy="1235"/>
            </a:xfrm>
          </p:grpSpPr>
          <p:sp>
            <p:nvSpPr>
              <p:cNvPr id="63" name="圆角矩形 62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18960" y="2580"/>
                <a:ext cx="2321" cy="1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失败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23221" y="9984"/>
              <a:ext cx="4159" cy="911"/>
              <a:chOff x="18000" y="2460"/>
              <a:chExt cx="4440" cy="1235"/>
            </a:xfrm>
          </p:grpSpPr>
          <p:sp>
            <p:nvSpPr>
              <p:cNvPr id="66" name="圆角矩形 65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18960" y="2580"/>
                <a:ext cx="2321" cy="1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成功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68" name="直接箭头连接符 67"/>
            <p:cNvCxnSpPr>
              <a:stCxn id="39" idx="2"/>
            </p:cNvCxnSpPr>
            <p:nvPr/>
          </p:nvCxnSpPr>
          <p:spPr>
            <a:xfrm>
              <a:off x="18426" y="2482"/>
              <a:ext cx="54" cy="69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>
              <a:off x="18480" y="3855"/>
              <a:ext cx="54" cy="69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>
              <a:stCxn id="50" idx="2"/>
            </p:cNvCxnSpPr>
            <p:nvPr/>
          </p:nvCxnSpPr>
          <p:spPr>
            <a:xfrm flipH="1">
              <a:off x="18360" y="8795"/>
              <a:ext cx="33" cy="7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>
              <a:stCxn id="47" idx="2"/>
              <a:endCxn id="50" idx="0"/>
            </p:cNvCxnSpPr>
            <p:nvPr/>
          </p:nvCxnSpPr>
          <p:spPr>
            <a:xfrm flipH="1">
              <a:off x="18393" y="6248"/>
              <a:ext cx="33" cy="5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>
              <a:stCxn id="57" idx="2"/>
            </p:cNvCxnSpPr>
            <p:nvPr/>
          </p:nvCxnSpPr>
          <p:spPr>
            <a:xfrm flipH="1">
              <a:off x="18480" y="11300"/>
              <a:ext cx="146" cy="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>
              <a:stCxn id="54" idx="2"/>
            </p:cNvCxnSpPr>
            <p:nvPr/>
          </p:nvCxnSpPr>
          <p:spPr>
            <a:xfrm>
              <a:off x="18426" y="13328"/>
              <a:ext cx="54" cy="5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>
              <a:stCxn id="47" idx="3"/>
              <a:endCxn id="63" idx="1"/>
            </p:cNvCxnSpPr>
            <p:nvPr/>
          </p:nvCxnSpPr>
          <p:spPr>
            <a:xfrm flipV="1">
              <a:off x="22308" y="5324"/>
              <a:ext cx="1033" cy="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>
              <a:stCxn id="57" idx="3"/>
              <a:endCxn id="66" idx="1"/>
            </p:cNvCxnSpPr>
            <p:nvPr/>
          </p:nvCxnSpPr>
          <p:spPr>
            <a:xfrm>
              <a:off x="22508" y="10426"/>
              <a:ext cx="713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/>
            <p:nvPr/>
          </p:nvCxnSpPr>
          <p:spPr>
            <a:xfrm flipH="1" flipV="1">
              <a:off x="12216" y="12431"/>
              <a:ext cx="2504" cy="4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4" name="肘形连接符 83"/>
            <p:cNvCxnSpPr>
              <a:endCxn id="37" idx="1"/>
            </p:cNvCxnSpPr>
            <p:nvPr/>
          </p:nvCxnSpPr>
          <p:spPr>
            <a:xfrm rot="16200000">
              <a:off x="9197" y="5297"/>
              <a:ext cx="10526" cy="3960"/>
            </a:xfrm>
            <a:prstGeom prst="bentConnector2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5" name="文本框 84"/>
            <p:cNvSpPr txBox="1"/>
            <p:nvPr/>
          </p:nvSpPr>
          <p:spPr>
            <a:xfrm>
              <a:off x="13200" y="11758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否</a:t>
              </a:r>
              <a:endParaRPr lang="zh-CN" altLang="en-US" sz="2400" b="1"/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22200" y="9321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是</a:t>
              </a:r>
              <a:endParaRPr lang="zh-CN" altLang="en-US" sz="2400" b="1"/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2200" y="4380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是</a:t>
              </a:r>
              <a:endParaRPr lang="zh-CN" altLang="en-US" sz="2400" b="1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18720" y="11106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否</a:t>
              </a:r>
              <a:endParaRPr lang="zh-CN" altLang="en-US" sz="2400" b="1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18534" y="6060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否</a:t>
              </a:r>
              <a:endParaRPr lang="zh-CN" altLang="en-US" sz="2400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0" y="726440"/>
            <a:ext cx="835469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策略一</a:t>
            </a:r>
            <a:r>
              <a:rPr lang="en-US" altLang="zh-CN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——</a:t>
            </a: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宽度优先代码</a:t>
            </a:r>
            <a:endParaRPr lang="zh-CN" altLang="en-US" sz="5100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24" name="TextBox 24"/>
          <p:cNvSpPr txBox="1"/>
          <p:nvPr>
            <p:custDataLst>
              <p:tags r:id="rId1"/>
            </p:custDataLst>
          </p:nvPr>
        </p:nvSpPr>
        <p:spPr>
          <a:xfrm>
            <a:off x="7460926" y="4213359"/>
            <a:ext cx="3779513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ea typeface="思源黑体 2 Bold" panose="020B0800000000000000" charset="-122"/>
              </a:rPr>
              <a:t>内容主题概括一</a:t>
            </a:r>
            <a:endParaRPr 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sp>
        <p:nvSpPr>
          <p:cNvPr id="25" name="TextBox 25"/>
          <p:cNvSpPr txBox="1"/>
          <p:nvPr>
            <p:custDataLst>
              <p:tags r:id="rId2"/>
            </p:custDataLst>
          </p:nvPr>
        </p:nvSpPr>
        <p:spPr>
          <a:xfrm>
            <a:off x="7460926" y="4880829"/>
            <a:ext cx="4063314" cy="251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ea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</a:r>
            <a:endParaRPr lang="en-US" sz="1700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sp>
        <p:nvSpPr>
          <p:cNvPr id="29" name="TextBox 29"/>
          <p:cNvSpPr txBox="1"/>
          <p:nvPr>
            <p:custDataLst>
              <p:tags r:id="rId3"/>
            </p:custDataLst>
          </p:nvPr>
        </p:nvSpPr>
        <p:spPr>
          <a:xfrm>
            <a:off x="13324537" y="4213359"/>
            <a:ext cx="3779513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ea typeface="思源黑体 2 Bold" panose="020B0800000000000000" charset="-122"/>
              </a:rPr>
              <a:t>内容主题概括二</a:t>
            </a:r>
            <a:endParaRPr 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sp>
        <p:nvSpPr>
          <p:cNvPr id="30" name="TextBox 30"/>
          <p:cNvSpPr txBox="1"/>
          <p:nvPr>
            <p:custDataLst>
              <p:tags r:id="rId4"/>
            </p:custDataLst>
          </p:nvPr>
        </p:nvSpPr>
        <p:spPr>
          <a:xfrm>
            <a:off x="13324537" y="4880829"/>
            <a:ext cx="4063314" cy="251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ea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</a:r>
            <a:endParaRPr lang="en-US" sz="1700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14400" y="2247900"/>
            <a:ext cx="5584825" cy="724471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99225" y="2247900"/>
            <a:ext cx="5882005" cy="720915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381230" y="2247900"/>
            <a:ext cx="5196840" cy="3076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5095" y="726440"/>
            <a:ext cx="625792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策略二：</a:t>
            </a:r>
            <a:r>
              <a:rPr lang="en-US" altLang="zh-CN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endParaRPr lang="en-US" altLang="zh-CN" sz="5100" b="1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2069465" y="2256155"/>
            <a:ext cx="14867255" cy="1679575"/>
            <a:chOff x="0" y="0"/>
            <a:chExt cx="3426964" cy="4862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3116580" y="2592705"/>
            <a:ext cx="2588260" cy="1235710"/>
            <a:chOff x="0" y="0"/>
            <a:chExt cx="3829253" cy="1914627"/>
          </a:xfrm>
        </p:grpSpPr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 rot="0">
              <a:off x="0" y="0"/>
              <a:ext cx="3829253" cy="1914627"/>
              <a:chOff x="0" y="0"/>
              <a:chExt cx="2540000" cy="127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84400" y="1264333"/>
                    </a:lnTo>
                    <a:cubicBezTo>
                      <a:pt x="2182149" y="760920"/>
                      <a:pt x="1773418" y="354013"/>
                      <a:pt x="1270000" y="354013"/>
                    </a:cubicBezTo>
                    <a:cubicBezTo>
                      <a:pt x="766582" y="354013"/>
                      <a:pt x="357851" y="760920"/>
                      <a:pt x="355600" y="1264333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1141649" y="574114"/>
                <a:ext cx="1049136" cy="702430"/>
              </a:xfrm>
              <a:custGeom>
                <a:avLst/>
                <a:gdLst/>
                <a:ahLst/>
                <a:cxnLst/>
                <a:rect l="l" t="t" r="r" b="b"/>
                <a:pathLst>
                  <a:path w="1049136" h="702430">
                    <a:moveTo>
                      <a:pt x="194147" y="677513"/>
                    </a:moveTo>
                    <a:cubicBezTo>
                      <a:pt x="155328" y="701264"/>
                      <a:pt x="106768" y="702429"/>
                      <a:pt x="66855" y="680567"/>
                    </a:cubicBezTo>
                    <a:cubicBezTo>
                      <a:pt x="26941" y="658705"/>
                      <a:pt x="1776" y="617159"/>
                      <a:pt x="888" y="571659"/>
                    </a:cubicBezTo>
                    <a:cubicBezTo>
                      <a:pt x="0" y="526159"/>
                      <a:pt x="23525" y="483662"/>
                      <a:pt x="62555" y="460259"/>
                    </a:cubicBezTo>
                    <a:lnTo>
                      <a:pt x="1010307" y="4983"/>
                    </a:lnTo>
                    <a:cubicBezTo>
                      <a:pt x="1018071" y="233"/>
                      <a:pt x="1027783" y="0"/>
                      <a:pt x="1035765" y="4372"/>
                    </a:cubicBezTo>
                    <a:cubicBezTo>
                      <a:pt x="1043748" y="8744"/>
                      <a:pt x="1048781" y="17054"/>
                      <a:pt x="1048959" y="26154"/>
                    </a:cubicBezTo>
                    <a:cubicBezTo>
                      <a:pt x="1049136" y="35254"/>
                      <a:pt x="1044431" y="43753"/>
                      <a:pt x="1036625" y="48434"/>
                    </a:cubicBezTo>
                    <a:lnTo>
                      <a:pt x="194147" y="677513"/>
                    </a:lnTo>
                    <a:close/>
                  </a:path>
                </a:pathLst>
              </a:custGeom>
              <a:solidFill>
                <a:srgbClr val="D4DBE6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6560820" y="2927985"/>
            <a:ext cx="447738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4800">
                <a:solidFill>
                  <a:srgbClr val="1E1E1E"/>
                </a:solidFill>
                <a:ea typeface="思源黑体 2 Bold" panose="020B0800000000000000" charset="-122"/>
              </a:rPr>
              <a:t>启发式函数</a:t>
            </a:r>
            <a:endParaRPr lang="en-US" sz="4800">
              <a:solidFill>
                <a:srgbClr val="1E1E1E"/>
              </a:solidFill>
              <a:ea typeface="思源黑体 2 Bold" panose="020B0800000000000000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1313276" y="2409460"/>
            <a:ext cx="1435970" cy="143597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392486" y="2867628"/>
            <a:ext cx="1277550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1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237076" y="4185920"/>
            <a:ext cx="15623444" cy="1679575"/>
            <a:chOff x="2268" y="4139"/>
            <a:chExt cx="24604" cy="2645"/>
          </a:xfrm>
        </p:grpSpPr>
        <p:grpSp>
          <p:nvGrpSpPr>
            <p:cNvPr id="58" name="Group 19"/>
            <p:cNvGrpSpPr/>
            <p:nvPr/>
          </p:nvGrpSpPr>
          <p:grpSpPr>
            <a:xfrm rot="0">
              <a:off x="3459" y="4139"/>
              <a:ext cx="23413" cy="2645"/>
              <a:chOff x="0" y="0"/>
              <a:chExt cx="3426964" cy="486235"/>
            </a:xfrm>
          </p:grpSpPr>
          <p:sp>
            <p:nvSpPr>
              <p:cNvPr id="59" name="Freeform 20"/>
              <p:cNvSpPr/>
              <p:nvPr/>
            </p:nvSpPr>
            <p:spPr>
              <a:xfrm>
                <a:off x="0" y="0"/>
                <a:ext cx="3426964" cy="486235"/>
              </a:xfrm>
              <a:custGeom>
                <a:avLst/>
                <a:gdLst/>
                <a:ahLst/>
                <a:cxnLst/>
                <a:rect l="l" t="t" r="r" b="b"/>
                <a:pathLst>
                  <a:path w="3426964" h="486235">
                    <a:moveTo>
                      <a:pt x="11977" y="0"/>
                    </a:moveTo>
                    <a:lnTo>
                      <a:pt x="3414988" y="0"/>
                    </a:lnTo>
                    <a:cubicBezTo>
                      <a:pt x="3418164" y="0"/>
                      <a:pt x="3421211" y="1262"/>
                      <a:pt x="3423457" y="3508"/>
                    </a:cubicBezTo>
                    <a:cubicBezTo>
                      <a:pt x="3425703" y="5754"/>
                      <a:pt x="3426964" y="8800"/>
                      <a:pt x="3426964" y="11977"/>
                    </a:cubicBezTo>
                    <a:lnTo>
                      <a:pt x="3426964" y="474258"/>
                    </a:lnTo>
                    <a:cubicBezTo>
                      <a:pt x="3426964" y="477434"/>
                      <a:pt x="3425703" y="480481"/>
                      <a:pt x="3423457" y="482727"/>
                    </a:cubicBezTo>
                    <a:cubicBezTo>
                      <a:pt x="3421211" y="484973"/>
                      <a:pt x="3418164" y="486235"/>
                      <a:pt x="3414988" y="486235"/>
                    </a:cubicBezTo>
                    <a:lnTo>
                      <a:pt x="11977" y="486235"/>
                    </a:lnTo>
                    <a:cubicBezTo>
                      <a:pt x="8800" y="486235"/>
                      <a:pt x="5754" y="484973"/>
                      <a:pt x="3508" y="482727"/>
                    </a:cubicBezTo>
                    <a:cubicBezTo>
                      <a:pt x="1262" y="480481"/>
                      <a:pt x="0" y="477434"/>
                      <a:pt x="0" y="474258"/>
                    </a:cubicBezTo>
                    <a:lnTo>
                      <a:pt x="0" y="11977"/>
                    </a:lnTo>
                    <a:cubicBezTo>
                      <a:pt x="0" y="8800"/>
                      <a:pt x="1262" y="5754"/>
                      <a:pt x="3508" y="3508"/>
                    </a:cubicBezTo>
                    <a:cubicBezTo>
                      <a:pt x="5754" y="1262"/>
                      <a:pt x="8800" y="0"/>
                      <a:pt x="119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64A7B"/>
                </a:solidFill>
                <a:prstDash val="sysDot"/>
                <a:round/>
              </a:ln>
            </p:spPr>
          </p:sp>
          <p:sp>
            <p:nvSpPr>
              <p:cNvPr id="60" name="TextBox 21"/>
              <p:cNvSpPr txBox="1"/>
              <p:nvPr/>
            </p:nvSpPr>
            <p:spPr>
              <a:xfrm>
                <a:off x="0" y="-47625"/>
                <a:ext cx="3426964" cy="5338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id="61" name="Group 22"/>
            <p:cNvGrpSpPr/>
            <p:nvPr/>
          </p:nvGrpSpPr>
          <p:grpSpPr>
            <a:xfrm rot="0">
              <a:off x="5108" y="4669"/>
              <a:ext cx="4076" cy="1946"/>
              <a:chOff x="0" y="0"/>
              <a:chExt cx="3829253" cy="1914627"/>
            </a:xfrm>
          </p:grpSpPr>
          <p:grpSp>
            <p:nvGrpSpPr>
              <p:cNvPr id="62" name="Group 23"/>
              <p:cNvGrpSpPr>
                <a:grpSpLocks noChangeAspect="1"/>
              </p:cNvGrpSpPr>
              <p:nvPr/>
            </p:nvGrpSpPr>
            <p:grpSpPr>
              <a:xfrm rot="0">
                <a:off x="0" y="0"/>
                <a:ext cx="3829253" cy="1914627"/>
                <a:chOff x="0" y="0"/>
                <a:chExt cx="2540000" cy="1270000"/>
              </a:xfrm>
            </p:grpSpPr>
            <p:sp>
              <p:nvSpPr>
                <p:cNvPr id="63" name="Freeform 24"/>
                <p:cNvSpPr/>
                <p:nvPr/>
              </p:nvSpPr>
              <p:spPr>
                <a:xfrm>
                  <a:off x="0" y="5667"/>
                  <a:ext cx="2540000" cy="1264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0000" h="1264333">
                      <a:moveTo>
                        <a:pt x="0" y="1264333"/>
                      </a:moveTo>
                      <a:cubicBezTo>
                        <a:pt x="3127" y="565148"/>
                        <a:pt x="570808" y="0"/>
                        <a:pt x="1270000" y="0"/>
                      </a:cubicBezTo>
                      <a:cubicBezTo>
                        <a:pt x="1969192" y="0"/>
                        <a:pt x="2536873" y="565148"/>
                        <a:pt x="2540000" y="1264333"/>
                      </a:cubicBezTo>
                      <a:lnTo>
                        <a:pt x="2184400" y="1264333"/>
                      </a:lnTo>
                      <a:cubicBezTo>
                        <a:pt x="2182149" y="760920"/>
                        <a:pt x="1773418" y="354013"/>
                        <a:pt x="1270000" y="354013"/>
                      </a:cubicBezTo>
                      <a:cubicBezTo>
                        <a:pt x="766582" y="354013"/>
                        <a:pt x="357851" y="760920"/>
                        <a:pt x="355600" y="1264333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64" name="Freeform 25"/>
                <p:cNvSpPr/>
                <p:nvPr/>
              </p:nvSpPr>
              <p:spPr>
                <a:xfrm>
                  <a:off x="1141649" y="574114"/>
                  <a:ext cx="1049136" cy="70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136" h="702430">
                      <a:moveTo>
                        <a:pt x="194147" y="677513"/>
                      </a:moveTo>
                      <a:cubicBezTo>
                        <a:pt x="155328" y="701264"/>
                        <a:pt x="106768" y="702429"/>
                        <a:pt x="66855" y="680567"/>
                      </a:cubicBezTo>
                      <a:cubicBezTo>
                        <a:pt x="26941" y="658705"/>
                        <a:pt x="1776" y="617159"/>
                        <a:pt x="888" y="571659"/>
                      </a:cubicBezTo>
                      <a:cubicBezTo>
                        <a:pt x="0" y="526159"/>
                        <a:pt x="23525" y="483662"/>
                        <a:pt x="62555" y="460259"/>
                      </a:cubicBezTo>
                      <a:lnTo>
                        <a:pt x="1010307" y="4983"/>
                      </a:lnTo>
                      <a:cubicBezTo>
                        <a:pt x="1018071" y="233"/>
                        <a:pt x="1027783" y="0"/>
                        <a:pt x="1035765" y="4372"/>
                      </a:cubicBezTo>
                      <a:cubicBezTo>
                        <a:pt x="1043748" y="8744"/>
                        <a:pt x="1048781" y="17054"/>
                        <a:pt x="1048959" y="26154"/>
                      </a:cubicBezTo>
                      <a:cubicBezTo>
                        <a:pt x="1049136" y="35254"/>
                        <a:pt x="1044431" y="43753"/>
                        <a:pt x="1036625" y="48434"/>
                      </a:cubicBezTo>
                      <a:lnTo>
                        <a:pt x="194147" y="677513"/>
                      </a:lnTo>
                      <a:close/>
                    </a:path>
                  </a:pathLst>
                </a:custGeom>
                <a:solidFill>
                  <a:srgbClr val="D4DBE6"/>
                </a:solidFill>
              </p:spPr>
            </p:sp>
          </p:grpSp>
        </p:grpSp>
        <p:sp>
          <p:nvSpPr>
            <p:cNvPr id="65" name="TextBox 27"/>
            <p:cNvSpPr txBox="1"/>
            <p:nvPr/>
          </p:nvSpPr>
          <p:spPr>
            <a:xfrm>
              <a:off x="10760" y="5221"/>
              <a:ext cx="9759" cy="8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ts val="4370"/>
                </a:lnSpc>
              </a:pPr>
              <a:r>
                <a:rPr lang="en-US" sz="4800">
                  <a:solidFill>
                    <a:srgbClr val="1E1E1E"/>
                  </a:solidFill>
                  <a:ea typeface="思源黑体 2 Bold" panose="020B0800000000000000" charset="-122"/>
                </a:rPr>
                <a:t>开启列表与关闭列表</a:t>
              </a:r>
              <a:endParaRPr lang="en-US" sz="4800">
                <a:solidFill>
                  <a:srgbClr val="1E1E1E"/>
                </a:solidFill>
                <a:ea typeface="思源黑体 2 Bold" panose="020B0800000000000000" charset="-122"/>
              </a:endParaRPr>
            </a:p>
          </p:txBody>
        </p:sp>
        <p:grpSp>
          <p:nvGrpSpPr>
            <p:cNvPr id="66" name="Group 28"/>
            <p:cNvGrpSpPr/>
            <p:nvPr/>
          </p:nvGrpSpPr>
          <p:grpSpPr>
            <a:xfrm rot="0">
              <a:off x="2268" y="4380"/>
              <a:ext cx="2261" cy="2261"/>
              <a:chOff x="0" y="0"/>
              <a:chExt cx="812800" cy="812800"/>
            </a:xfrm>
          </p:grpSpPr>
          <p:sp>
            <p:nvSpPr>
              <p:cNvPr id="67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68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69" name="TextBox 31"/>
            <p:cNvSpPr txBox="1"/>
            <p:nvPr/>
          </p:nvSpPr>
          <p:spPr>
            <a:xfrm>
              <a:off x="2393" y="5102"/>
              <a:ext cx="2012" cy="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4840"/>
                </a:lnSpc>
              </a:pPr>
              <a:r>
                <a:rPr lang="en-US" sz="4035">
                  <a:solidFill>
                    <a:srgbClr val="FFFFFF"/>
                  </a:solidFill>
                  <a:latin typeface="Akzidenz-Grotesk Bold" panose="02000803050000020004"/>
                </a:rPr>
                <a:t>2</a:t>
              </a:r>
              <a:endParaRPr lang="en-US" sz="4035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237076" y="6115685"/>
            <a:ext cx="15623444" cy="1679575"/>
            <a:chOff x="2268" y="4139"/>
            <a:chExt cx="24604" cy="2645"/>
          </a:xfrm>
        </p:grpSpPr>
        <p:grpSp>
          <p:nvGrpSpPr>
            <p:cNvPr id="72" name="Group 19"/>
            <p:cNvGrpSpPr/>
            <p:nvPr/>
          </p:nvGrpSpPr>
          <p:grpSpPr>
            <a:xfrm rot="0">
              <a:off x="3459" y="4139"/>
              <a:ext cx="23413" cy="2645"/>
              <a:chOff x="0" y="0"/>
              <a:chExt cx="3426964" cy="486235"/>
            </a:xfrm>
          </p:grpSpPr>
          <p:sp>
            <p:nvSpPr>
              <p:cNvPr id="73" name="Freeform 20"/>
              <p:cNvSpPr/>
              <p:nvPr/>
            </p:nvSpPr>
            <p:spPr>
              <a:xfrm>
                <a:off x="0" y="0"/>
                <a:ext cx="3426964" cy="486235"/>
              </a:xfrm>
              <a:custGeom>
                <a:avLst/>
                <a:gdLst/>
                <a:ahLst/>
                <a:cxnLst/>
                <a:rect l="l" t="t" r="r" b="b"/>
                <a:pathLst>
                  <a:path w="3426964" h="486235">
                    <a:moveTo>
                      <a:pt x="11977" y="0"/>
                    </a:moveTo>
                    <a:lnTo>
                      <a:pt x="3414988" y="0"/>
                    </a:lnTo>
                    <a:cubicBezTo>
                      <a:pt x="3418164" y="0"/>
                      <a:pt x="3421211" y="1262"/>
                      <a:pt x="3423457" y="3508"/>
                    </a:cubicBezTo>
                    <a:cubicBezTo>
                      <a:pt x="3425703" y="5754"/>
                      <a:pt x="3426964" y="8800"/>
                      <a:pt x="3426964" y="11977"/>
                    </a:cubicBezTo>
                    <a:lnTo>
                      <a:pt x="3426964" y="474258"/>
                    </a:lnTo>
                    <a:cubicBezTo>
                      <a:pt x="3426964" y="477434"/>
                      <a:pt x="3425703" y="480481"/>
                      <a:pt x="3423457" y="482727"/>
                    </a:cubicBezTo>
                    <a:cubicBezTo>
                      <a:pt x="3421211" y="484973"/>
                      <a:pt x="3418164" y="486235"/>
                      <a:pt x="3414988" y="486235"/>
                    </a:cubicBezTo>
                    <a:lnTo>
                      <a:pt x="11977" y="486235"/>
                    </a:lnTo>
                    <a:cubicBezTo>
                      <a:pt x="8800" y="486235"/>
                      <a:pt x="5754" y="484973"/>
                      <a:pt x="3508" y="482727"/>
                    </a:cubicBezTo>
                    <a:cubicBezTo>
                      <a:pt x="1262" y="480481"/>
                      <a:pt x="0" y="477434"/>
                      <a:pt x="0" y="474258"/>
                    </a:cubicBezTo>
                    <a:lnTo>
                      <a:pt x="0" y="11977"/>
                    </a:lnTo>
                    <a:cubicBezTo>
                      <a:pt x="0" y="8800"/>
                      <a:pt x="1262" y="5754"/>
                      <a:pt x="3508" y="3508"/>
                    </a:cubicBezTo>
                    <a:cubicBezTo>
                      <a:pt x="5754" y="1262"/>
                      <a:pt x="8800" y="0"/>
                      <a:pt x="119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64A7B"/>
                </a:solidFill>
                <a:prstDash val="sysDot"/>
                <a:round/>
              </a:ln>
            </p:spPr>
          </p:sp>
          <p:sp>
            <p:nvSpPr>
              <p:cNvPr id="74" name="TextBox 21"/>
              <p:cNvSpPr txBox="1"/>
              <p:nvPr/>
            </p:nvSpPr>
            <p:spPr>
              <a:xfrm>
                <a:off x="0" y="-47625"/>
                <a:ext cx="3426964" cy="5338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id="75" name="Group 22"/>
            <p:cNvGrpSpPr/>
            <p:nvPr/>
          </p:nvGrpSpPr>
          <p:grpSpPr>
            <a:xfrm rot="0">
              <a:off x="5108" y="4669"/>
              <a:ext cx="4076" cy="1946"/>
              <a:chOff x="0" y="0"/>
              <a:chExt cx="3829253" cy="1914627"/>
            </a:xfrm>
          </p:grpSpPr>
          <p:grpSp>
            <p:nvGrpSpPr>
              <p:cNvPr id="76" name="Group 23"/>
              <p:cNvGrpSpPr>
                <a:grpSpLocks noChangeAspect="1"/>
              </p:cNvGrpSpPr>
              <p:nvPr/>
            </p:nvGrpSpPr>
            <p:grpSpPr>
              <a:xfrm rot="0">
                <a:off x="0" y="0"/>
                <a:ext cx="3829253" cy="1914627"/>
                <a:chOff x="0" y="0"/>
                <a:chExt cx="2540000" cy="1270000"/>
              </a:xfrm>
            </p:grpSpPr>
            <p:sp>
              <p:nvSpPr>
                <p:cNvPr id="77" name="Freeform 24"/>
                <p:cNvSpPr/>
                <p:nvPr/>
              </p:nvSpPr>
              <p:spPr>
                <a:xfrm>
                  <a:off x="0" y="5667"/>
                  <a:ext cx="2540000" cy="1264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0000" h="1264333">
                      <a:moveTo>
                        <a:pt x="0" y="1264333"/>
                      </a:moveTo>
                      <a:cubicBezTo>
                        <a:pt x="3127" y="565148"/>
                        <a:pt x="570808" y="0"/>
                        <a:pt x="1270000" y="0"/>
                      </a:cubicBezTo>
                      <a:cubicBezTo>
                        <a:pt x="1969192" y="0"/>
                        <a:pt x="2536873" y="565148"/>
                        <a:pt x="2540000" y="1264333"/>
                      </a:cubicBezTo>
                      <a:lnTo>
                        <a:pt x="2184400" y="1264333"/>
                      </a:lnTo>
                      <a:cubicBezTo>
                        <a:pt x="2182149" y="760920"/>
                        <a:pt x="1773418" y="354013"/>
                        <a:pt x="1270000" y="354013"/>
                      </a:cubicBezTo>
                      <a:cubicBezTo>
                        <a:pt x="766582" y="354013"/>
                        <a:pt x="357851" y="760920"/>
                        <a:pt x="355600" y="1264333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Freeform 25"/>
                <p:cNvSpPr/>
                <p:nvPr/>
              </p:nvSpPr>
              <p:spPr>
                <a:xfrm>
                  <a:off x="1141649" y="574114"/>
                  <a:ext cx="1049136" cy="70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136" h="702430">
                      <a:moveTo>
                        <a:pt x="194147" y="677513"/>
                      </a:moveTo>
                      <a:cubicBezTo>
                        <a:pt x="155328" y="701264"/>
                        <a:pt x="106768" y="702429"/>
                        <a:pt x="66855" y="680567"/>
                      </a:cubicBezTo>
                      <a:cubicBezTo>
                        <a:pt x="26941" y="658705"/>
                        <a:pt x="1776" y="617159"/>
                        <a:pt x="888" y="571659"/>
                      </a:cubicBezTo>
                      <a:cubicBezTo>
                        <a:pt x="0" y="526159"/>
                        <a:pt x="23525" y="483662"/>
                        <a:pt x="62555" y="460259"/>
                      </a:cubicBezTo>
                      <a:lnTo>
                        <a:pt x="1010307" y="4983"/>
                      </a:lnTo>
                      <a:cubicBezTo>
                        <a:pt x="1018071" y="233"/>
                        <a:pt x="1027783" y="0"/>
                        <a:pt x="1035765" y="4372"/>
                      </a:cubicBezTo>
                      <a:cubicBezTo>
                        <a:pt x="1043748" y="8744"/>
                        <a:pt x="1048781" y="17054"/>
                        <a:pt x="1048959" y="26154"/>
                      </a:cubicBezTo>
                      <a:cubicBezTo>
                        <a:pt x="1049136" y="35254"/>
                        <a:pt x="1044431" y="43753"/>
                        <a:pt x="1036625" y="48434"/>
                      </a:cubicBezTo>
                      <a:lnTo>
                        <a:pt x="194147" y="677513"/>
                      </a:lnTo>
                      <a:close/>
                    </a:path>
                  </a:pathLst>
                </a:custGeom>
                <a:solidFill>
                  <a:srgbClr val="D4DBE6"/>
                </a:solidFill>
              </p:spPr>
            </p:sp>
          </p:grpSp>
        </p:grpSp>
        <p:sp>
          <p:nvSpPr>
            <p:cNvPr id="79" name="TextBox 27"/>
            <p:cNvSpPr txBox="1"/>
            <p:nvPr/>
          </p:nvSpPr>
          <p:spPr>
            <a:xfrm>
              <a:off x="10760" y="5221"/>
              <a:ext cx="9759" cy="8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ts val="4370"/>
                </a:lnSpc>
              </a:pPr>
              <a:r>
                <a:rPr lang="en-US" sz="4800">
                  <a:solidFill>
                    <a:srgbClr val="1E1E1E"/>
                  </a:solidFill>
                  <a:ea typeface="思源黑体 2 Bold" panose="020B0800000000000000" charset="-122"/>
                </a:rPr>
                <a:t>算法流程</a:t>
              </a:r>
              <a:endParaRPr lang="en-US" sz="4800">
                <a:solidFill>
                  <a:srgbClr val="1E1E1E"/>
                </a:solidFill>
                <a:ea typeface="思源黑体 2 Bold" panose="020B0800000000000000" charset="-122"/>
              </a:endParaRPr>
            </a:p>
          </p:txBody>
        </p:sp>
        <p:grpSp>
          <p:nvGrpSpPr>
            <p:cNvPr id="80" name="Group 28"/>
            <p:cNvGrpSpPr/>
            <p:nvPr/>
          </p:nvGrpSpPr>
          <p:grpSpPr>
            <a:xfrm rot="0">
              <a:off x="2268" y="4380"/>
              <a:ext cx="2261" cy="2261"/>
              <a:chOff x="0" y="0"/>
              <a:chExt cx="812800" cy="812800"/>
            </a:xfrm>
          </p:grpSpPr>
          <p:sp>
            <p:nvSpPr>
              <p:cNvPr id="81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82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83" name="TextBox 31"/>
            <p:cNvSpPr txBox="1"/>
            <p:nvPr/>
          </p:nvSpPr>
          <p:spPr>
            <a:xfrm>
              <a:off x="2393" y="5102"/>
              <a:ext cx="2012" cy="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4840"/>
                </a:lnSpc>
              </a:pPr>
              <a:r>
                <a:rPr lang="en-US" sz="4035">
                  <a:solidFill>
                    <a:srgbClr val="FFFFFF"/>
                  </a:solidFill>
                  <a:latin typeface="Akzidenz-Grotesk Bold" panose="02000803050000020004"/>
                </a:rPr>
                <a:t>3</a:t>
              </a:r>
              <a:endParaRPr lang="en-US" sz="4035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168496" y="8086725"/>
            <a:ext cx="15623444" cy="1679575"/>
            <a:chOff x="2268" y="4139"/>
            <a:chExt cx="24604" cy="2645"/>
          </a:xfrm>
        </p:grpSpPr>
        <p:grpSp>
          <p:nvGrpSpPr>
            <p:cNvPr id="85" name="Group 19"/>
            <p:cNvGrpSpPr/>
            <p:nvPr/>
          </p:nvGrpSpPr>
          <p:grpSpPr>
            <a:xfrm rot="0">
              <a:off x="3459" y="4139"/>
              <a:ext cx="23413" cy="2645"/>
              <a:chOff x="0" y="0"/>
              <a:chExt cx="3426964" cy="486235"/>
            </a:xfrm>
          </p:grpSpPr>
          <p:sp>
            <p:nvSpPr>
              <p:cNvPr id="86" name="Freeform 20"/>
              <p:cNvSpPr/>
              <p:nvPr/>
            </p:nvSpPr>
            <p:spPr>
              <a:xfrm>
                <a:off x="0" y="0"/>
                <a:ext cx="3426964" cy="486235"/>
              </a:xfrm>
              <a:custGeom>
                <a:avLst/>
                <a:gdLst/>
                <a:ahLst/>
                <a:cxnLst/>
                <a:rect l="l" t="t" r="r" b="b"/>
                <a:pathLst>
                  <a:path w="3426964" h="486235">
                    <a:moveTo>
                      <a:pt x="11977" y="0"/>
                    </a:moveTo>
                    <a:lnTo>
                      <a:pt x="3414988" y="0"/>
                    </a:lnTo>
                    <a:cubicBezTo>
                      <a:pt x="3418164" y="0"/>
                      <a:pt x="3421211" y="1262"/>
                      <a:pt x="3423457" y="3508"/>
                    </a:cubicBezTo>
                    <a:cubicBezTo>
                      <a:pt x="3425703" y="5754"/>
                      <a:pt x="3426964" y="8800"/>
                      <a:pt x="3426964" y="11977"/>
                    </a:cubicBezTo>
                    <a:lnTo>
                      <a:pt x="3426964" y="474258"/>
                    </a:lnTo>
                    <a:cubicBezTo>
                      <a:pt x="3426964" y="477434"/>
                      <a:pt x="3425703" y="480481"/>
                      <a:pt x="3423457" y="482727"/>
                    </a:cubicBezTo>
                    <a:cubicBezTo>
                      <a:pt x="3421211" y="484973"/>
                      <a:pt x="3418164" y="486235"/>
                      <a:pt x="3414988" y="486235"/>
                    </a:cubicBezTo>
                    <a:lnTo>
                      <a:pt x="11977" y="486235"/>
                    </a:lnTo>
                    <a:cubicBezTo>
                      <a:pt x="8800" y="486235"/>
                      <a:pt x="5754" y="484973"/>
                      <a:pt x="3508" y="482727"/>
                    </a:cubicBezTo>
                    <a:cubicBezTo>
                      <a:pt x="1262" y="480481"/>
                      <a:pt x="0" y="477434"/>
                      <a:pt x="0" y="474258"/>
                    </a:cubicBezTo>
                    <a:lnTo>
                      <a:pt x="0" y="11977"/>
                    </a:lnTo>
                    <a:cubicBezTo>
                      <a:pt x="0" y="8800"/>
                      <a:pt x="1262" y="5754"/>
                      <a:pt x="3508" y="3508"/>
                    </a:cubicBezTo>
                    <a:cubicBezTo>
                      <a:pt x="5754" y="1262"/>
                      <a:pt x="8800" y="0"/>
                      <a:pt x="119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64A7B"/>
                </a:solidFill>
                <a:prstDash val="sysDot"/>
                <a:round/>
              </a:ln>
            </p:spPr>
          </p:sp>
          <p:sp>
            <p:nvSpPr>
              <p:cNvPr id="87" name="TextBox 21"/>
              <p:cNvSpPr txBox="1"/>
              <p:nvPr/>
            </p:nvSpPr>
            <p:spPr>
              <a:xfrm>
                <a:off x="0" y="-47625"/>
                <a:ext cx="3426964" cy="5338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id="88" name="Group 22"/>
            <p:cNvGrpSpPr/>
            <p:nvPr/>
          </p:nvGrpSpPr>
          <p:grpSpPr>
            <a:xfrm rot="0">
              <a:off x="5108" y="4669"/>
              <a:ext cx="4076" cy="1946"/>
              <a:chOff x="0" y="0"/>
              <a:chExt cx="3829253" cy="1914627"/>
            </a:xfrm>
          </p:grpSpPr>
          <p:grpSp>
            <p:nvGrpSpPr>
              <p:cNvPr id="89" name="Group 23"/>
              <p:cNvGrpSpPr>
                <a:grpSpLocks noChangeAspect="1"/>
              </p:cNvGrpSpPr>
              <p:nvPr/>
            </p:nvGrpSpPr>
            <p:grpSpPr>
              <a:xfrm rot="0">
                <a:off x="0" y="0"/>
                <a:ext cx="3829253" cy="1914627"/>
                <a:chOff x="0" y="0"/>
                <a:chExt cx="2540000" cy="1270000"/>
              </a:xfrm>
            </p:grpSpPr>
            <p:sp>
              <p:nvSpPr>
                <p:cNvPr id="90" name="Freeform 24"/>
                <p:cNvSpPr/>
                <p:nvPr/>
              </p:nvSpPr>
              <p:spPr>
                <a:xfrm>
                  <a:off x="0" y="5667"/>
                  <a:ext cx="2540000" cy="1264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0000" h="1264333">
                      <a:moveTo>
                        <a:pt x="0" y="1264333"/>
                      </a:moveTo>
                      <a:cubicBezTo>
                        <a:pt x="3127" y="565148"/>
                        <a:pt x="570808" y="0"/>
                        <a:pt x="1270000" y="0"/>
                      </a:cubicBezTo>
                      <a:cubicBezTo>
                        <a:pt x="1969192" y="0"/>
                        <a:pt x="2536873" y="565148"/>
                        <a:pt x="2540000" y="1264333"/>
                      </a:cubicBezTo>
                      <a:lnTo>
                        <a:pt x="2184400" y="1264333"/>
                      </a:lnTo>
                      <a:cubicBezTo>
                        <a:pt x="2182149" y="760920"/>
                        <a:pt x="1773418" y="354013"/>
                        <a:pt x="1270000" y="354013"/>
                      </a:cubicBezTo>
                      <a:cubicBezTo>
                        <a:pt x="766582" y="354013"/>
                        <a:pt x="357851" y="760920"/>
                        <a:pt x="355600" y="1264333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91" name="Freeform 25"/>
                <p:cNvSpPr/>
                <p:nvPr/>
              </p:nvSpPr>
              <p:spPr>
                <a:xfrm>
                  <a:off x="1141649" y="574114"/>
                  <a:ext cx="1049136" cy="70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136" h="702430">
                      <a:moveTo>
                        <a:pt x="194147" y="677513"/>
                      </a:moveTo>
                      <a:cubicBezTo>
                        <a:pt x="155328" y="701264"/>
                        <a:pt x="106768" y="702429"/>
                        <a:pt x="66855" y="680567"/>
                      </a:cubicBezTo>
                      <a:cubicBezTo>
                        <a:pt x="26941" y="658705"/>
                        <a:pt x="1776" y="617159"/>
                        <a:pt x="888" y="571659"/>
                      </a:cubicBezTo>
                      <a:cubicBezTo>
                        <a:pt x="0" y="526159"/>
                        <a:pt x="23525" y="483662"/>
                        <a:pt x="62555" y="460259"/>
                      </a:cubicBezTo>
                      <a:lnTo>
                        <a:pt x="1010307" y="4983"/>
                      </a:lnTo>
                      <a:cubicBezTo>
                        <a:pt x="1018071" y="233"/>
                        <a:pt x="1027783" y="0"/>
                        <a:pt x="1035765" y="4372"/>
                      </a:cubicBezTo>
                      <a:cubicBezTo>
                        <a:pt x="1043748" y="8744"/>
                        <a:pt x="1048781" y="17054"/>
                        <a:pt x="1048959" y="26154"/>
                      </a:cubicBezTo>
                      <a:cubicBezTo>
                        <a:pt x="1049136" y="35254"/>
                        <a:pt x="1044431" y="43753"/>
                        <a:pt x="1036625" y="48434"/>
                      </a:cubicBezTo>
                      <a:lnTo>
                        <a:pt x="194147" y="677513"/>
                      </a:lnTo>
                      <a:close/>
                    </a:path>
                  </a:pathLst>
                </a:custGeom>
                <a:solidFill>
                  <a:srgbClr val="D4DBE6"/>
                </a:solidFill>
              </p:spPr>
            </p:sp>
          </p:grpSp>
        </p:grpSp>
        <p:sp>
          <p:nvSpPr>
            <p:cNvPr id="92" name="TextBox 27"/>
            <p:cNvSpPr txBox="1"/>
            <p:nvPr/>
          </p:nvSpPr>
          <p:spPr>
            <a:xfrm>
              <a:off x="10760" y="5221"/>
              <a:ext cx="9759" cy="8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ts val="4370"/>
                </a:lnSpc>
              </a:pPr>
              <a:r>
                <a:rPr lang="en-US" sz="4800">
                  <a:solidFill>
                    <a:srgbClr val="1E1E1E"/>
                  </a:solidFill>
                  <a:ea typeface="思源黑体 2 Bold" panose="020B0800000000000000" charset="-122"/>
                </a:rPr>
                <a:t>完成搜索</a:t>
              </a:r>
              <a:endParaRPr lang="en-US" sz="4800">
                <a:solidFill>
                  <a:srgbClr val="1E1E1E"/>
                </a:solidFill>
                <a:ea typeface="思源黑体 2 Bold" panose="020B0800000000000000" charset="-122"/>
              </a:endParaRPr>
            </a:p>
          </p:txBody>
        </p:sp>
        <p:grpSp>
          <p:nvGrpSpPr>
            <p:cNvPr id="93" name="Group 28"/>
            <p:cNvGrpSpPr/>
            <p:nvPr/>
          </p:nvGrpSpPr>
          <p:grpSpPr>
            <a:xfrm rot="0">
              <a:off x="2268" y="4380"/>
              <a:ext cx="2261" cy="2261"/>
              <a:chOff x="0" y="0"/>
              <a:chExt cx="812800" cy="812800"/>
            </a:xfrm>
          </p:grpSpPr>
          <p:sp>
            <p:nvSpPr>
              <p:cNvPr id="94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95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96" name="TextBox 31"/>
            <p:cNvSpPr txBox="1"/>
            <p:nvPr/>
          </p:nvSpPr>
          <p:spPr>
            <a:xfrm>
              <a:off x="2393" y="5102"/>
              <a:ext cx="2012" cy="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4840"/>
                </a:lnSpc>
              </a:pPr>
              <a:r>
                <a:rPr lang="en-US" sz="4035">
                  <a:solidFill>
                    <a:srgbClr val="FFFFFF"/>
                  </a:solidFill>
                  <a:latin typeface="Akzidenz-Grotesk Bold" panose="02000803050000020004"/>
                </a:rPr>
                <a:t>4</a:t>
              </a:r>
              <a:endParaRPr lang="en-US" sz="4035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905000" y="-11372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395095" y="726440"/>
            <a:ext cx="625792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策略二：</a:t>
            </a:r>
            <a:r>
              <a:rPr lang="en-US" altLang="zh-CN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endParaRPr lang="en-US" altLang="zh-CN" sz="5100" b="1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2069465" y="2501265"/>
            <a:ext cx="14867255" cy="5991225"/>
            <a:chOff x="0" y="0"/>
            <a:chExt cx="3426964" cy="4862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3116580" y="2837815"/>
            <a:ext cx="2588260" cy="1235710"/>
            <a:chOff x="0" y="0"/>
            <a:chExt cx="3829253" cy="1914627"/>
          </a:xfrm>
        </p:grpSpPr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 rot="0">
              <a:off x="0" y="0"/>
              <a:ext cx="3829253" cy="1914627"/>
              <a:chOff x="0" y="0"/>
              <a:chExt cx="2540000" cy="127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84400" y="1264333"/>
                    </a:lnTo>
                    <a:cubicBezTo>
                      <a:pt x="2182149" y="760920"/>
                      <a:pt x="1773418" y="354013"/>
                      <a:pt x="1270000" y="354013"/>
                    </a:cubicBezTo>
                    <a:cubicBezTo>
                      <a:pt x="766582" y="354013"/>
                      <a:pt x="357851" y="760920"/>
                      <a:pt x="355600" y="1264333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1141649" y="574114"/>
                <a:ext cx="1049136" cy="702430"/>
              </a:xfrm>
              <a:custGeom>
                <a:avLst/>
                <a:gdLst/>
                <a:ahLst/>
                <a:cxnLst/>
                <a:rect l="l" t="t" r="r" b="b"/>
                <a:pathLst>
                  <a:path w="1049136" h="702430">
                    <a:moveTo>
                      <a:pt x="194147" y="677513"/>
                    </a:moveTo>
                    <a:cubicBezTo>
                      <a:pt x="155328" y="701264"/>
                      <a:pt x="106768" y="702429"/>
                      <a:pt x="66855" y="680567"/>
                    </a:cubicBezTo>
                    <a:cubicBezTo>
                      <a:pt x="26941" y="658705"/>
                      <a:pt x="1776" y="617159"/>
                      <a:pt x="888" y="571659"/>
                    </a:cubicBezTo>
                    <a:cubicBezTo>
                      <a:pt x="0" y="526159"/>
                      <a:pt x="23525" y="483662"/>
                      <a:pt x="62555" y="460259"/>
                    </a:cubicBezTo>
                    <a:lnTo>
                      <a:pt x="1010307" y="4983"/>
                    </a:lnTo>
                    <a:cubicBezTo>
                      <a:pt x="1018071" y="233"/>
                      <a:pt x="1027783" y="0"/>
                      <a:pt x="1035765" y="4372"/>
                    </a:cubicBezTo>
                    <a:cubicBezTo>
                      <a:pt x="1043748" y="8744"/>
                      <a:pt x="1048781" y="17054"/>
                      <a:pt x="1048959" y="26154"/>
                    </a:cubicBezTo>
                    <a:cubicBezTo>
                      <a:pt x="1049136" y="35254"/>
                      <a:pt x="1044431" y="43753"/>
                      <a:pt x="1036625" y="48434"/>
                    </a:cubicBezTo>
                    <a:lnTo>
                      <a:pt x="194147" y="677513"/>
                    </a:lnTo>
                    <a:close/>
                  </a:path>
                </a:pathLst>
              </a:custGeom>
              <a:solidFill>
                <a:srgbClr val="D4DBE6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6400800" y="3238500"/>
            <a:ext cx="2961005" cy="8267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4370"/>
              </a:lnSpc>
            </a:pPr>
            <a:r>
              <a:rPr lang="en-US" sz="4400">
                <a:solidFill>
                  <a:srgbClr val="1E1E1E"/>
                </a:solidFill>
                <a:ea typeface="思源黑体 2 Bold" panose="020B0800000000000000" charset="-122"/>
              </a:rPr>
              <a:t>启发式函数</a:t>
            </a:r>
            <a:endParaRPr lang="en-US" sz="4400">
              <a:solidFill>
                <a:srgbClr val="1E1E1E"/>
              </a:solidFill>
              <a:ea typeface="思源黑体 2 Bold" panose="020B0800000000000000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1313276" y="2654570"/>
            <a:ext cx="1435970" cy="143597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392486" y="3112738"/>
            <a:ext cx="1277550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1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sp>
        <p:nvSpPr>
          <p:cNvPr id="58" name="TextBox 26"/>
          <p:cNvSpPr txBox="1"/>
          <p:nvPr/>
        </p:nvSpPr>
        <p:spPr>
          <a:xfrm>
            <a:off x="3048000" y="4457700"/>
            <a:ext cx="13789025" cy="41713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en-US" sz="28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A*算法使用了一个启发式函数h(n)，它是一个估计值，表示从节点n到目标节点的预计成本。</a:t>
            </a:r>
            <a:endParaRPr lang="en-US" sz="28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en-US" sz="28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此外，A*算法还使用了g(n)函数，表示从起始节点到节点n的实际成本。</a:t>
            </a:r>
            <a:endParaRPr lang="en-US" sz="28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en-US" sz="28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最后，A*算法定义了f(n) = g(n) + h(n)，即节点n的综合评估函数。这个函数是对从起始点到目标点通过节点n的总成本的估计。</a:t>
            </a:r>
            <a:endParaRPr lang="en-US" sz="28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905000" y="-11372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9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20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21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22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23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24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395095" y="726440"/>
            <a:ext cx="625792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策略二：</a:t>
            </a:r>
            <a:r>
              <a:rPr lang="en-US" altLang="zh-CN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endParaRPr lang="en-US" altLang="zh-CN" sz="5100" b="1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1033780" y="1908810"/>
            <a:ext cx="16218535" cy="2085319"/>
            <a:chOff x="2008" y="3731"/>
            <a:chExt cx="25521" cy="4427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3139" y="3731"/>
              <a:ext cx="24390" cy="4179"/>
              <a:chOff x="0" y="0"/>
              <a:chExt cx="3426964" cy="48623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3426964" cy="486235"/>
              </a:xfrm>
              <a:custGeom>
                <a:avLst/>
                <a:gdLst/>
                <a:ahLst/>
                <a:cxnLst/>
                <a:rect l="l" t="t" r="r" b="b"/>
                <a:pathLst>
                  <a:path w="3426964" h="486235">
                    <a:moveTo>
                      <a:pt x="11977" y="0"/>
                    </a:moveTo>
                    <a:lnTo>
                      <a:pt x="3414988" y="0"/>
                    </a:lnTo>
                    <a:cubicBezTo>
                      <a:pt x="3418164" y="0"/>
                      <a:pt x="3421211" y="1262"/>
                      <a:pt x="3423457" y="3508"/>
                    </a:cubicBezTo>
                    <a:cubicBezTo>
                      <a:pt x="3425703" y="5754"/>
                      <a:pt x="3426964" y="8800"/>
                      <a:pt x="3426964" y="11977"/>
                    </a:cubicBezTo>
                    <a:lnTo>
                      <a:pt x="3426964" y="474258"/>
                    </a:lnTo>
                    <a:cubicBezTo>
                      <a:pt x="3426964" y="477434"/>
                      <a:pt x="3425703" y="480481"/>
                      <a:pt x="3423457" y="482727"/>
                    </a:cubicBezTo>
                    <a:cubicBezTo>
                      <a:pt x="3421211" y="484973"/>
                      <a:pt x="3418164" y="486235"/>
                      <a:pt x="3414988" y="486235"/>
                    </a:cubicBezTo>
                    <a:lnTo>
                      <a:pt x="11977" y="486235"/>
                    </a:lnTo>
                    <a:cubicBezTo>
                      <a:pt x="8800" y="486235"/>
                      <a:pt x="5754" y="484973"/>
                      <a:pt x="3508" y="482727"/>
                    </a:cubicBezTo>
                    <a:cubicBezTo>
                      <a:pt x="1262" y="480481"/>
                      <a:pt x="0" y="477434"/>
                      <a:pt x="0" y="474258"/>
                    </a:cubicBezTo>
                    <a:lnTo>
                      <a:pt x="0" y="11977"/>
                    </a:lnTo>
                    <a:cubicBezTo>
                      <a:pt x="0" y="8800"/>
                      <a:pt x="1262" y="5754"/>
                      <a:pt x="3508" y="3508"/>
                    </a:cubicBezTo>
                    <a:cubicBezTo>
                      <a:pt x="5754" y="1262"/>
                      <a:pt x="8800" y="0"/>
                      <a:pt x="119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D7FB2"/>
                </a:solidFill>
                <a:prstDash val="sysDot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3426964" cy="5338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4818" y="5334"/>
              <a:ext cx="21406" cy="2824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indent="0" algn="just" fontAlgn="auto">
                <a:lnSpc>
                  <a:spcPct val="150000"/>
                </a:lnSpc>
              </a:pPr>
              <a:r>
                <a:rPr lang="en-US" sz="2400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开启列表（Open List）：存放待评估的节点。</a:t>
              </a:r>
              <a:endParaRPr lang="en-US" sz="2400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indent="0" algn="just" fontAlgn="auto">
                <a:lnSpc>
                  <a:spcPct val="150000"/>
                </a:lnSpc>
              </a:pPr>
              <a:r>
                <a:rPr lang="en-US" sz="2400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关闭列表（Closed List）：存放已经评估过的节点。</a:t>
              </a:r>
              <a:endParaRPr lang="en-US" sz="2400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4764" y="4140"/>
              <a:ext cx="8478" cy="996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4370"/>
                </a:lnSpc>
              </a:pPr>
              <a:r>
                <a:rPr lang="en-US" sz="36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开启列表与关闭列表:</a:t>
              </a:r>
              <a:endParaRPr lang="en-US" sz="36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41" name="Group 41"/>
            <p:cNvGrpSpPr/>
            <p:nvPr/>
          </p:nvGrpSpPr>
          <p:grpSpPr>
            <a:xfrm rot="0">
              <a:off x="2008" y="4553"/>
              <a:ext cx="2355" cy="2614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2133" y="5275"/>
              <a:ext cx="2095" cy="1129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ctr">
                <a:lnSpc>
                  <a:spcPts val="4840"/>
                </a:lnSpc>
              </a:pPr>
              <a:r>
                <a:rPr lang="en-US" sz="4035">
                  <a:solidFill>
                    <a:srgbClr val="FFFFFF"/>
                  </a:solidFill>
                  <a:latin typeface="Akzidenz-Grotesk Bold" panose="02000803050000020004"/>
                </a:rPr>
                <a:t>2</a:t>
              </a:r>
              <a:endParaRPr lang="en-US" sz="4035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 rot="0">
            <a:off x="1764665" y="3797300"/>
            <a:ext cx="15487650" cy="4767580"/>
            <a:chOff x="0" y="-47586"/>
            <a:chExt cx="3426964" cy="95019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426964" cy="902610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47586"/>
              <a:ext cx="3426964" cy="939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2780665" y="4866005"/>
            <a:ext cx="13959840" cy="40798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908050" marR="0" lvl="1" indent="-43688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首先将起始结点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放入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表，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CLOSE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表置空，算法开始时：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08050" marR="0" lvl="1" indent="-43688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、如果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表不为空，从表头取一个结点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，如果为空算法失败。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08050" marR="0" lvl="1" indent="-43688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是目标解吗？是，找到一个解（继续寻找，或终止算法）。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08050" marR="0" lvl="1" indent="-43688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、将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的所有后继结点展开，就是从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可以直接关联的结点（子结点），如果不在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CLOSE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表中，就将它们放入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表，并把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放入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CLOSE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表，同时计算每一个后继结点的估价值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f(x)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，将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表按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f(x)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排序，最小的放在表头，重复算法，回到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2855"/>
              </a:lnSpc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2785110" y="4304665"/>
            <a:ext cx="2752725" cy="6477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4370"/>
              </a:lnSpc>
            </a:pPr>
            <a:r>
              <a:rPr lang="en-US" sz="36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算法流程</a:t>
            </a:r>
            <a:endParaRPr lang="en-US" sz="36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4" name="Group 54"/>
          <p:cNvGrpSpPr/>
          <p:nvPr/>
        </p:nvGrpSpPr>
        <p:grpSpPr>
          <a:xfrm rot="0">
            <a:off x="1046480" y="4372610"/>
            <a:ext cx="1495425" cy="1383665"/>
            <a:chOff x="0" y="0"/>
            <a:chExt cx="812800" cy="67754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67754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75" y="28607"/>
              <a:ext cx="660249" cy="584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125855" y="4831080"/>
            <a:ext cx="1330325" cy="8070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3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604330" y="7948929"/>
            <a:ext cx="15611476" cy="1956434"/>
            <a:chOff x="3139" y="3322"/>
            <a:chExt cx="25758" cy="3446"/>
          </a:xfrm>
        </p:grpSpPr>
        <p:grpSp>
          <p:nvGrpSpPr>
            <p:cNvPr id="61" name="Group 32"/>
            <p:cNvGrpSpPr/>
            <p:nvPr/>
          </p:nvGrpSpPr>
          <p:grpSpPr>
            <a:xfrm rot="0">
              <a:off x="3139" y="3322"/>
              <a:ext cx="25758" cy="3446"/>
              <a:chOff x="0" y="-47636"/>
              <a:chExt cx="3619147" cy="400999"/>
            </a:xfrm>
          </p:grpSpPr>
          <p:sp>
            <p:nvSpPr>
              <p:cNvPr id="62" name="Freeform 33"/>
              <p:cNvSpPr/>
              <p:nvPr/>
            </p:nvSpPr>
            <p:spPr>
              <a:xfrm>
                <a:off x="64478" y="132234"/>
                <a:ext cx="3554669" cy="221129"/>
              </a:xfrm>
              <a:custGeom>
                <a:avLst/>
                <a:gdLst/>
                <a:ahLst/>
                <a:cxnLst/>
                <a:rect l="l" t="t" r="r" b="b"/>
                <a:pathLst>
                  <a:path w="3426964" h="486235">
                    <a:moveTo>
                      <a:pt x="11977" y="0"/>
                    </a:moveTo>
                    <a:lnTo>
                      <a:pt x="3414988" y="0"/>
                    </a:lnTo>
                    <a:cubicBezTo>
                      <a:pt x="3418164" y="0"/>
                      <a:pt x="3421211" y="1262"/>
                      <a:pt x="3423457" y="3508"/>
                    </a:cubicBezTo>
                    <a:cubicBezTo>
                      <a:pt x="3425703" y="5754"/>
                      <a:pt x="3426964" y="8800"/>
                      <a:pt x="3426964" y="11977"/>
                    </a:cubicBezTo>
                    <a:lnTo>
                      <a:pt x="3426964" y="474258"/>
                    </a:lnTo>
                    <a:cubicBezTo>
                      <a:pt x="3426964" y="477434"/>
                      <a:pt x="3425703" y="480481"/>
                      <a:pt x="3423457" y="482727"/>
                    </a:cubicBezTo>
                    <a:cubicBezTo>
                      <a:pt x="3421211" y="484973"/>
                      <a:pt x="3418164" y="486235"/>
                      <a:pt x="3414988" y="486235"/>
                    </a:cubicBezTo>
                    <a:lnTo>
                      <a:pt x="11977" y="486235"/>
                    </a:lnTo>
                    <a:cubicBezTo>
                      <a:pt x="8800" y="486235"/>
                      <a:pt x="5754" y="484973"/>
                      <a:pt x="3508" y="482727"/>
                    </a:cubicBezTo>
                    <a:cubicBezTo>
                      <a:pt x="1262" y="480481"/>
                      <a:pt x="0" y="477434"/>
                      <a:pt x="0" y="474258"/>
                    </a:cubicBezTo>
                    <a:lnTo>
                      <a:pt x="0" y="11977"/>
                    </a:lnTo>
                    <a:cubicBezTo>
                      <a:pt x="0" y="8800"/>
                      <a:pt x="1262" y="5754"/>
                      <a:pt x="3508" y="3508"/>
                    </a:cubicBezTo>
                    <a:cubicBezTo>
                      <a:pt x="5754" y="1262"/>
                      <a:pt x="8800" y="0"/>
                      <a:pt x="119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D7FB2"/>
                </a:solidFill>
                <a:prstDash val="sysDot"/>
                <a:round/>
              </a:ln>
            </p:spPr>
          </p:sp>
          <p:sp>
            <p:nvSpPr>
              <p:cNvPr id="63" name="TextBox 34"/>
              <p:cNvSpPr txBox="1"/>
              <p:nvPr/>
            </p:nvSpPr>
            <p:spPr>
              <a:xfrm>
                <a:off x="0" y="-47636"/>
                <a:ext cx="3426891" cy="3704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65" name="TextBox 40"/>
            <p:cNvSpPr txBox="1"/>
            <p:nvPr/>
          </p:nvSpPr>
          <p:spPr>
            <a:xfrm>
              <a:off x="5205" y="5393"/>
              <a:ext cx="8478" cy="996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p>
              <a:pPr>
                <a:lnSpc>
                  <a:spcPts val="4370"/>
                </a:lnSpc>
              </a:pPr>
              <a:r>
                <a:rPr lang="en-US" sz="36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完成搜索</a:t>
              </a:r>
              <a:endParaRPr lang="en-US" sz="36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0" name="TextBox 56"/>
          <p:cNvSpPr txBox="1"/>
          <p:nvPr/>
        </p:nvSpPr>
        <p:spPr>
          <a:xfrm>
            <a:off x="1186814" y="8782051"/>
            <a:ext cx="1214755" cy="1194435"/>
          </a:xfrm>
          <a:prstGeom prst="rect">
            <a:avLst/>
          </a:prstGeom>
        </p:spPr>
        <p:txBody>
          <a:bodyPr lIns="50800" tIns="50800" rIns="50800" bIns="50800" rtlCol="0" anchor="ctr"/>
          <a:p>
            <a:pPr algn="ctr">
              <a:lnSpc>
                <a:spcPts val="3105"/>
              </a:lnSpc>
            </a:pPr>
          </a:p>
        </p:txBody>
      </p:sp>
      <p:sp>
        <p:nvSpPr>
          <p:cNvPr id="71" name="TextBox 57"/>
          <p:cNvSpPr txBox="1"/>
          <p:nvPr/>
        </p:nvSpPr>
        <p:spPr>
          <a:xfrm>
            <a:off x="1125855" y="9182100"/>
            <a:ext cx="1330325" cy="8070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3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74" name="Group 54"/>
          <p:cNvGrpSpPr/>
          <p:nvPr/>
        </p:nvGrpSpPr>
        <p:grpSpPr>
          <a:xfrm rot="0">
            <a:off x="1033145" y="8634730"/>
            <a:ext cx="1495425" cy="1383665"/>
            <a:chOff x="0" y="0"/>
            <a:chExt cx="812800" cy="677541"/>
          </a:xfrm>
        </p:grpSpPr>
        <p:sp>
          <p:nvSpPr>
            <p:cNvPr id="75" name="Freeform 55"/>
            <p:cNvSpPr/>
            <p:nvPr/>
          </p:nvSpPr>
          <p:spPr>
            <a:xfrm>
              <a:off x="0" y="0"/>
              <a:ext cx="812800" cy="67754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76" name="TextBox 56"/>
            <p:cNvSpPr txBox="1"/>
            <p:nvPr/>
          </p:nvSpPr>
          <p:spPr>
            <a:xfrm>
              <a:off x="76275" y="28607"/>
              <a:ext cx="660249" cy="58488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77" name="TextBox 57"/>
          <p:cNvSpPr txBox="1"/>
          <p:nvPr/>
        </p:nvSpPr>
        <p:spPr>
          <a:xfrm>
            <a:off x="1112520" y="8973820"/>
            <a:ext cx="1330325" cy="8070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4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0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00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1.xml><?xml version="1.0" encoding="utf-8"?>
<p:tagLst xmlns:p="http://schemas.openxmlformats.org/presentationml/2006/main">
  <p:tag name="KSO_WM_DIAGRAM_VIRTUALLY_FRAME" val="{&quot;height&quot;:297.6462992125984,&quot;left&quot;:979.1791338582677,&quot;top&quot;:206.78858267716538,&quot;width&quot;:351.23110236220475}"/>
</p:tagLst>
</file>

<file path=ppt/tags/tag102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3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4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5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6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7.xml><?xml version="1.0" encoding="utf-8"?>
<p:tagLst xmlns:p="http://schemas.openxmlformats.org/presentationml/2006/main">
  <p:tag name="KSO_WM_DIAGRAM_VIRTUALLY_FRAME" val="{&quot;height&quot;:391.3256443237562,&quot;left&quot;:119.97913385826796,&quot;top&quot;:188.9885826771654,&quot;width&quot;:431.52086614173203}"/>
</p:tagLst>
</file>

<file path=ppt/tags/tag108.xml><?xml version="1.0" encoding="utf-8"?>
<p:tagLst xmlns:p="http://schemas.openxmlformats.org/presentationml/2006/main">
  <p:tag name="KSO_WM_DIAGRAM_VIRTUALLY_FRAME" val="{&quot;height&quot;:297.6462992125984,&quot;left&quot;:979.1791338582677,&quot;top&quot;:206.78858267716538,&quot;width&quot;:351.23110236220475}"/>
</p:tagLst>
</file>

<file path=ppt/tags/tag109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10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1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2.xml><?xml version="1.0" encoding="utf-8"?>
<p:tagLst xmlns:p="http://schemas.openxmlformats.org/presentationml/2006/main">
  <p:tag name="KSO_WM_DIAGRAM_VIRTUALLY_FRAME" val="{&quot;height&quot;:297.6462992125984,&quot;left&quot;:979.1791338582677,&quot;top&quot;:206.78858267716538,&quot;width&quot;:351.23110236220475}"/>
</p:tagLst>
</file>

<file path=ppt/tags/tag113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4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5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6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7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rop20194993_1*i*1"/>
  <p:tag name="KSO_WM_TEMPLATE_CATEGORY" val="crop"/>
  <p:tag name="KSO_WM_TEMPLATE_INDEX" val="20194993"/>
  <p:tag name="KSO_WM_UNIT_LAYERLEVEL" val="1"/>
  <p:tag name="KSO_WM_TAG_VERSION" val="1.0"/>
  <p:tag name="KSO_WM_BEAUTIFY_FLAG" val="#wm#"/>
  <p:tag name="KSO_WM_UNIT_PLACING_PICTURE_USER_VIEWPORT" val="{&quot;height&quot;:7791,&quot;width&quot;:9040}"/>
</p:tagLst>
</file>

<file path=ppt/tags/tag119.xml><?xml version="1.0" encoding="utf-8"?>
<p:tagLst xmlns:p="http://schemas.openxmlformats.org/presentationml/2006/main">
  <p:tag name="PA" val="v5.2.2"/>
  <p:tag name="PICTUREFILLRANGE" val="f14fd6ee-d609-4be6-a025-c1128c8fe595"/>
  <p:tag name="KSO_WM_UNIT_VALUE" val="35*24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"/>
  <p:tag name="KSO_WM_UNIT_ID" val="crop20194993_1*ζ_h_d*1_1_1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3352"/>
  <p:tag name="KSO_WM_BLIP_RECT_RIGHT" val="-4394"/>
  <p:tag name="KSO_WM_BLIP_RECT_TOP" val="-407"/>
  <p:tag name="KSO_WM_BLIP_RECT_BOTTOM" val="-4838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20.xml><?xml version="1.0" encoding="utf-8"?>
<p:tagLst xmlns:p="http://schemas.openxmlformats.org/presentationml/2006/main">
  <p:tag name="PA" val="v5.2.2"/>
  <p:tag name="PICTUREFILLRANGE" val="f14fd6ee-d609-4be6-a025-c1128c8fe595"/>
  <p:tag name="KSO_WM_UNIT_VALUE" val="173*187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2"/>
  <p:tag name="KSO_WM_UNIT_ID" val="crop20194993_1*ζ_h_d*1_1_2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876"/>
  <p:tag name="KSO_WM_BLIP_RECT_RIGHT" val="-16"/>
  <p:tag name="KSO_WM_BLIP_RECT_TOP" val="-362"/>
  <p:tag name="KSO_WM_BLIP_RECT_BOTTOM" val="-625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1.xml><?xml version="1.0" encoding="utf-8"?>
<p:tagLst xmlns:p="http://schemas.openxmlformats.org/presentationml/2006/main">
  <p:tag name="PA" val="v5.2.2"/>
  <p:tag name="PICTUREFILLRANGE" val="f14fd6ee-d609-4be6-a025-c1128c8fe595"/>
  <p:tag name="KSO_WM_UNIT_VALUE" val="73*111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3"/>
  <p:tag name="KSO_WM_UNIT_ID" val="crop20194993_1*ζ_h_d*1_1_3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572"/>
  <p:tag name="KSO_WM_BLIP_RECT_RIGHT" val="0"/>
  <p:tag name="KSO_WM_BLIP_RECT_TOP" val="-1750"/>
  <p:tag name="KSO_WM_BLIP_RECT_BOTTOM" val="-732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2.xml><?xml version="1.0" encoding="utf-8"?>
<p:tagLst xmlns:p="http://schemas.openxmlformats.org/presentationml/2006/main">
  <p:tag name="PA" val="v5.2.2"/>
  <p:tag name="PICTUREFILLRANGE" val="f14fd6ee-d609-4be6-a025-c1128c8fe595"/>
  <p:tag name="KSO_WM_UNIT_VALUE" val="59*14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4"/>
  <p:tag name="KSO_WM_UNIT_ID" val="crop20194993_1*ζ_h_d*1_1_4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0"/>
  <p:tag name="KSO_WM_BLIP_RECT_RIGHT" val="-13555"/>
  <p:tag name="KSO_WM_BLIP_RECT_TOP" val="-1636"/>
  <p:tag name="KSO_WM_BLIP_RECT_BOTTOM" val="-1475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3.xml><?xml version="1.0" encoding="utf-8"?>
<p:tagLst xmlns:p="http://schemas.openxmlformats.org/presentationml/2006/main">
  <p:tag name="PA" val="v5.2.2"/>
  <p:tag name="PICTUREFILLRANGE" val="f14fd6ee-d609-4be6-a025-c1128c8fe595"/>
  <p:tag name="KSO_WM_UNIT_VALUE" val="38*3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5"/>
  <p:tag name="KSO_WM_UNIT_ID" val="crop20194993_1*ζ_h_d*1_1_5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75"/>
  <p:tag name="KSO_WM_BLIP_RECT_RIGHT" val="-4048"/>
  <p:tag name="KSO_WM_BLIP_RECT_TOP" val="-3154"/>
  <p:tag name="KSO_WM_BLIP_RECT_BOTTOM" val="-1673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4.xml><?xml version="1.0" encoding="utf-8"?>
<p:tagLst xmlns:p="http://schemas.openxmlformats.org/presentationml/2006/main">
  <p:tag name="PA" val="v5.2.2"/>
  <p:tag name="PICTUREFILLRANGE" val="f14fd6ee-d609-4be6-a025-c1128c8fe595"/>
  <p:tag name="KSO_WM_UNIT_VALUE" val="30*26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6"/>
  <p:tag name="KSO_WM_UNIT_ID" val="crop20194993_1*ζ_h_d*1_1_6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239"/>
  <p:tag name="KSO_WM_BLIP_RECT_RIGHT" val="-717"/>
  <p:tag name="KSO_WM_BLIP_RECT_TOP" val="-3627"/>
  <p:tag name="KSO_WM_BLIP_RECT_BOTTOM" val="-252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5.xml><?xml version="1.0" encoding="utf-8"?>
<p:tagLst xmlns:p="http://schemas.openxmlformats.org/presentationml/2006/main">
  <p:tag name="PA" val="v5.2.2"/>
  <p:tag name="PICTUREFILLRANGE" val="f14fd6ee-d609-4be6-a025-c1128c8fe595"/>
  <p:tag name="KSO_WM_UNIT_VALUE" val="29*27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7"/>
  <p:tag name="KSO_WM_UNIT_ID" val="crop20194993_1*ζ_h_d*1_1_7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01"/>
  <p:tag name="KSO_WM_BLIP_RECT_RIGHT" val="-6082"/>
  <p:tag name="KSO_WM_BLIP_RECT_TOP" val="-4547"/>
  <p:tag name="KSO_WM_BLIP_RECT_BOTTOM" val="-1913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6.xml><?xml version="1.0" encoding="utf-8"?>
<p:tagLst xmlns:p="http://schemas.openxmlformats.org/presentationml/2006/main">
  <p:tag name="PA" val="v5.2.2"/>
  <p:tag name="PICTUREFILLRANGE" val="f14fd6ee-d609-4be6-a025-c1128c8fe595"/>
  <p:tag name="KSO_WM_UNIT_VALUE" val="75*76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8"/>
  <p:tag name="KSO_WM_UNIT_ID" val="crop20194993_1*ζ_h_d*1_1_8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0"/>
  <p:tag name="KSO_WM_BLIP_RECT_RIGHT" val="-2345"/>
  <p:tag name="KSO_WM_BLIP_RECT_TOP" val="-1336"/>
  <p:tag name="KSO_WM_BLIP_RECT_BOTTOM" val="-1068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7.xml><?xml version="1.0" encoding="utf-8"?>
<p:tagLst xmlns:p="http://schemas.openxmlformats.org/presentationml/2006/main">
  <p:tag name="PA" val="v5.2.2"/>
  <p:tag name="PICTUREFILLRANGE" val="f14fd6ee-d609-4be6-a025-c1128c8fe595"/>
  <p:tag name="KSO_WM_UNIT_VALUE" val="16*25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9"/>
  <p:tag name="KSO_WM_UNIT_ID" val="crop20194993_1*ζ_h_d*1_1_9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718"/>
  <p:tag name="KSO_WM_BLIP_RECT_RIGHT" val="-5638"/>
  <p:tag name="KSO_WM_BLIP_RECT_TOP" val="-2486"/>
  <p:tag name="KSO_WM_BLIP_RECT_BOTTOM" val="-903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8.xml><?xml version="1.0" encoding="utf-8"?>
<p:tagLst xmlns:p="http://schemas.openxmlformats.org/presentationml/2006/main">
  <p:tag name="PA" val="v5.2.2"/>
  <p:tag name="PICTUREFILLRANGE" val="f14fd6ee-d609-4be6-a025-c1128c8fe595"/>
  <p:tag name="KSO_WM_UNIT_VALUE" val="32*35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0"/>
  <p:tag name="KSO_WM_UNIT_ID" val="crop20194993_1*ζ_h_d*1_1_10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4403"/>
  <p:tag name="KSO_WM_BLIP_RECT_RIGHT" val="-862"/>
  <p:tag name="KSO_WM_BLIP_RECT_TOP" val="-921"/>
  <p:tag name="KSO_WM_BLIP_RECT_BOTTOM" val="-4854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9.xml><?xml version="1.0" encoding="utf-8"?>
<p:tagLst xmlns:p="http://schemas.openxmlformats.org/presentationml/2006/main">
  <p:tag name="PA" val="v5.2.2"/>
  <p:tag name="PICTUREFILLRANGE" val="f14fd6ee-d609-4be6-a025-c1128c8fe595"/>
  <p:tag name="KSO_WM_UNIT_VALUE" val="44*4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1"/>
  <p:tag name="KSO_WM_UNIT_ID" val="crop20194993_1*ζ_h_d*1_1_11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369"/>
  <p:tag name="KSO_WM_BLIP_RECT_RIGHT" val="-2410"/>
  <p:tag name="KSO_WM_BLIP_RECT_TOP" val="-764"/>
  <p:tag name="KSO_WM_BLIP_RECT_BOTTOM" val="-3447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30.xml><?xml version="1.0" encoding="utf-8"?>
<p:tagLst xmlns:p="http://schemas.openxmlformats.org/presentationml/2006/main">
  <p:tag name="PA" val="v5.2.2"/>
  <p:tag name="PICTUREFILLRANGE" val="f14fd6ee-d609-4be6-a025-c1128c8fe595"/>
  <p:tag name="KSO_WM_UNIT_VALUE" val="247*131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2"/>
  <p:tag name="KSO_WM_UNIT_ID" val="crop20194993_1*ζ_h_d*1_1_12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68"/>
  <p:tag name="KSO_WM_BLIP_RECT_RIGHT" val="-1142"/>
  <p:tag name="KSO_WM_BLIP_RECT_TOP" val="-228"/>
  <p:tag name="KSO_WM_BLIP_RECT_BOTTOM" val="-43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1.xml><?xml version="1.0" encoding="utf-8"?>
<p:tagLst xmlns:p="http://schemas.openxmlformats.org/presentationml/2006/main">
  <p:tag name="PA" val="v5.2.2"/>
  <p:tag name="PICTUREFILLRANGE" val="f14fd6ee-d609-4be6-a025-c1128c8fe595"/>
  <p:tag name="KSO_WM_UNIT_VALUE" val="24*4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3"/>
  <p:tag name="KSO_WM_UNIT_ID" val="crop20194993_1*ζ_h_d*1_1_13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199"/>
  <p:tag name="KSO_WM_BLIP_RECT_RIGHT" val="-2581"/>
  <p:tag name="KSO_WM_BLIP_RECT_TOP" val="-4764"/>
  <p:tag name="KSO_WM_BLIP_RECT_BOTTOM" val="-305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2.xml><?xml version="1.0" encoding="utf-8"?>
<p:tagLst xmlns:p="http://schemas.openxmlformats.org/presentationml/2006/main">
  <p:tag name="PA" val="v5.2.2"/>
  <p:tag name="PICTUREFILLRANGE" val="f14fd6ee-d609-4be6-a025-c1128c8fe595"/>
  <p:tag name="KSO_WM_UNIT_VALUE" val="27*30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4"/>
  <p:tag name="KSO_WM_UNIT_ID" val="crop20194993_1*ζ_h_d*1_1_14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830"/>
  <p:tag name="KSO_WM_BLIP_RECT_RIGHT" val="-4183"/>
  <p:tag name="KSO_WM_BLIP_RECT_TOP" val="-4755"/>
  <p:tag name="KSO_WM_BLIP_RECT_BOTTOM" val="-2179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3.xml><?xml version="1.0" encoding="utf-8"?>
<p:tagLst xmlns:p="http://schemas.openxmlformats.org/presentationml/2006/main">
  <p:tag name="PA" val="v5.2.2"/>
  <p:tag name="PICTUREFILLRANGE" val="f14fd6ee-d609-4be6-a025-c1128c8fe595"/>
  <p:tag name="KSO_WM_UNIT_VALUE" val="1342*1030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5"/>
  <p:tag name="KSO_WM_UNIT_ID" val="crop20194993_1*ζ_h_d*1_1_15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47"/>
  <p:tag name="KSO_WM_BLIP_RECT_RIGHT" val="-33"/>
  <p:tag name="KSO_WM_BLIP_RECT_TOP" val="-30"/>
  <p:tag name="KSO_WM_BLIP_RECT_BOTTOM" val="-11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4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35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36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37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38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39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4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40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41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42.xml><?xml version="1.0" encoding="utf-8"?>
<p:tagLst xmlns:p="http://schemas.openxmlformats.org/presentationml/2006/main">
  <p:tag name="KSO_WM_UNIT_PLACING_PICTURE_USER_VIEWPORT" val="{&quot;height&quot;:5710,&quot;width&quot;:4865}"/>
  <p:tag name="KSO_WM_DIAGRAM_VIRTUALLY_FRAME" val="{&quot;height&quot;:541.3000000000002,&quot;left&quot;:25.85,&quot;top&quot;:170.55,&quot;width&quot;:470.5}"/>
</p:tagLst>
</file>

<file path=ppt/tags/tag143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25.85,&quot;top&quot;:170.55,&quot;width&quot;:470.5}"/>
</p:tagLst>
</file>

<file path=ppt/tags/tag144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45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46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47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48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49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41.1,&quot;top&quot;:170.55,&quot;width&quot;:428.5}"/>
</p:tagLst>
</file>

<file path=ppt/tags/tag15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50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51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52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53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54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55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41.1,&quot;top&quot;:170.55,&quot;width&quot;:428.5}"/>
</p:tagLst>
</file>

<file path=ppt/tags/tag156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57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58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59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6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60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61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62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63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64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65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66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67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68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25.85,&quot;top&quot;:170.55,&quot;width&quot;:443.75}"/>
</p:tagLst>
</file>

<file path=ppt/tags/tag169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7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70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71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72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73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74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41.1,&quot;top&quot;:170.55,&quot;width&quot;:428.5}"/>
</p:tagLst>
</file>

<file path=ppt/tags/tag175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76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77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78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79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8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80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41.1,&quot;top&quot;:170.55,&quot;width&quot;:428.5}"/>
</p:tagLst>
</file>

<file path=ppt/tags/tag181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82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83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84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85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86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87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88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89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9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90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91.xml><?xml version="1.0" encoding="utf-8"?>
<p:tagLst xmlns:p="http://schemas.openxmlformats.org/presentationml/2006/main">
  <p:tag name="KSO_WM_UNIT_PLACING_PICTURE_USER_VIEWPORT" val="{&quot;height&quot;:6789.000297887926,&quot;width&quot;:18366.99981508662}"/>
</p:tagLst>
</file>

<file path=ppt/tags/tag192.xml><?xml version="1.0" encoding="utf-8"?>
<p:tagLst xmlns:p="http://schemas.openxmlformats.org/presentationml/2006/main">
  <p:tag name="KSO_WM_UNIT_PLACING_PICTURE_USER_VIEWPORT" val="{&quot;height&quot;:4812,&quot;width&quot;:7632}"/>
</p:tagLst>
</file>

<file path=ppt/tags/tag193.xml><?xml version="1.0" encoding="utf-8"?>
<p:tagLst xmlns:p="http://schemas.openxmlformats.org/presentationml/2006/main">
  <p:tag name="TABLE_ENDDRAG_ORIGIN_RECT" val="822*194"/>
  <p:tag name="TABLE_ENDDRAG_RECT" val="72*579*822*194"/>
</p:tagLst>
</file>

<file path=ppt/tags/tag195.xml><?xml version="1.0" encoding="utf-8"?>
<p:tagLst xmlns:p="http://schemas.openxmlformats.org/presentationml/2006/main">
  <p:tag name="commondata" val="eyJoZGlkIjoiMWE2YmU5NzBkMTU2ZmRmOTM2NGMxOWYxNzU2NTk1NzYifQ=="/>
  <p:tag name="KSO_WPP_MARK_KEY" val="00d9e47e-e53c-4988-b82e-1e2fc31c929a"/>
  <p:tag name="COMMONDATA" val="eyJoZGlkIjoiNzY2YzU0YzE0NTAyMmJmZDY1NzI3MTU2MGJkNDdkMGMifQ=="/>
</p:tagLst>
</file>

<file path=ppt/tags/tag2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0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1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2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3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4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5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6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7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8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9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3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30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31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32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33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34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35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36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37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38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39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4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40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41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42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43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44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45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46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47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48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49.xml><?xml version="1.0" encoding="utf-8"?>
<p:tagLst xmlns:p="http://schemas.openxmlformats.org/presentationml/2006/main">
  <p:tag name="KSO_WM_DIAGRAM_VIRTUALLY_FRAME" val="{&quot;height&quot;:434.22740157480314,&quot;left&quot;:178.4792125984252,&quot;top&quot;:227.1426771653543,&quot;width&quot;:1083.0415748031496}"/>
</p:tagLst>
</file>

<file path=ppt/tags/tag5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50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51.xml><?xml version="1.0" encoding="utf-8"?>
<p:tagLst xmlns:p="http://schemas.openxmlformats.org/presentationml/2006/main">
  <p:tag name="KSO_WM_DIAGRAM_VIRTUALLY_FRAME" val="{&quot;height&quot;:434.22740157480314,&quot;left&quot;:178.4792125984252,&quot;top&quot;:227.1426771653543,&quot;width&quot;:1083.0415748031496}"/>
</p:tagLst>
</file>

<file path=ppt/tags/tag52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53.xml><?xml version="1.0" encoding="utf-8"?>
<p:tagLst xmlns:p="http://schemas.openxmlformats.org/presentationml/2006/main">
  <p:tag name="KSO_WM_DIAGRAM_VIRTUALLY_FRAME" val="{&quot;height&quot;:434.22740157480314,&quot;left&quot;:178.4792125984252,&quot;top&quot;:227.1426771653543,&quot;width&quot;:1083.0415748031496}"/>
</p:tagLst>
</file>

<file path=ppt/tags/tag54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55.xml><?xml version="1.0" encoding="utf-8"?>
<p:tagLst xmlns:p="http://schemas.openxmlformats.org/presentationml/2006/main">
  <p:tag name="KSO_WM_DIAGRAM_VIRTUALLY_FRAME" val="{&quot;height&quot;:434.22740157480314,&quot;left&quot;:178.4792125984252,&quot;top&quot;:227.1426771653543,&quot;width&quot;:1083.0415748031496}"/>
</p:tagLst>
</file>

<file path=ppt/tags/tag56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57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58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59.xml><?xml version="1.0" encoding="utf-8"?>
<p:tagLst xmlns:p="http://schemas.openxmlformats.org/presentationml/2006/main">
  <p:tag name="KSO_WM_DIAGRAM_VIRTUALLY_FRAME" val="{&quot;height&quot;:508.8073228346457,&quot;left&quot;:79.45,&quot;top&quot;:156.49267716535434,&quot;width&quot;:1182.0707874015748}"/>
</p:tagLst>
</file>

<file path=ppt/tags/tag6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60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1.xml><?xml version="1.0" encoding="utf-8"?>
<p:tagLst xmlns:p="http://schemas.openxmlformats.org/presentationml/2006/main">
  <p:tag name="KSO_WM_DIAGRAM_VIRTUALLY_FRAME" val="{&quot;height&quot;:508.8073228346457,&quot;left&quot;:79.45,&quot;top&quot;:156.49267716535434,&quot;width&quot;:1182.0707874015748}"/>
</p:tagLst>
</file>

<file path=ppt/tags/tag62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3.xml><?xml version="1.0" encoding="utf-8"?>
<p:tagLst xmlns:p="http://schemas.openxmlformats.org/presentationml/2006/main">
  <p:tag name="KSO_WM_DIAGRAM_VIRTUALLY_FRAME" val="{&quot;height&quot;:508.8073228346457,&quot;left&quot;:79.45,&quot;top&quot;:156.49267716535434,&quot;width&quot;:1182.0707874015748}"/>
</p:tagLst>
</file>

<file path=ppt/tags/tag64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5.xml><?xml version="1.0" encoding="utf-8"?>
<p:tagLst xmlns:p="http://schemas.openxmlformats.org/presentationml/2006/main">
  <p:tag name="KSO_WM_DIAGRAM_VIRTUALLY_FRAME" val="{&quot;height&quot;:508.8073228346457,&quot;left&quot;:79.45,&quot;top&quot;:156.49267716535434,&quot;width&quot;:1182.0707874015748}"/>
</p:tagLst>
</file>

<file path=ppt/tags/tag66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7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8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9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7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70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71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72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73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rop20194993_1*i*1"/>
  <p:tag name="KSO_WM_TEMPLATE_CATEGORY" val="crop"/>
  <p:tag name="KSO_WM_TEMPLATE_INDEX" val="20194993"/>
  <p:tag name="KSO_WM_UNIT_LAYERLEVEL" val="1"/>
  <p:tag name="KSO_WM_TAG_VERSION" val="1.0"/>
  <p:tag name="KSO_WM_BEAUTIFY_FLAG" val="#wm#"/>
  <p:tag name="KSO_WM_UNIT_PLACING_PICTURE_USER_VIEWPORT" val="{&quot;height&quot;:7791,&quot;width&quot;:9040}"/>
</p:tagLst>
</file>

<file path=ppt/tags/tag75.xml><?xml version="1.0" encoding="utf-8"?>
<p:tagLst xmlns:p="http://schemas.openxmlformats.org/presentationml/2006/main">
  <p:tag name="PA" val="v5.2.2"/>
  <p:tag name="PICTUREFILLRANGE" val="f14fd6ee-d609-4be6-a025-c1128c8fe595"/>
  <p:tag name="KSO_WM_UNIT_VALUE" val="35*24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"/>
  <p:tag name="KSO_WM_UNIT_ID" val="crop20194993_1*ζ_h_d*1_1_1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3352"/>
  <p:tag name="KSO_WM_BLIP_RECT_RIGHT" val="-4394"/>
  <p:tag name="KSO_WM_BLIP_RECT_TOP" val="-407"/>
  <p:tag name="KSO_WM_BLIP_RECT_BOTTOM" val="-4838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76.xml><?xml version="1.0" encoding="utf-8"?>
<p:tagLst xmlns:p="http://schemas.openxmlformats.org/presentationml/2006/main">
  <p:tag name="PA" val="v5.2.2"/>
  <p:tag name="PICTUREFILLRANGE" val="f14fd6ee-d609-4be6-a025-c1128c8fe595"/>
  <p:tag name="KSO_WM_UNIT_VALUE" val="173*187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2"/>
  <p:tag name="KSO_WM_UNIT_ID" val="crop20194993_1*ζ_h_d*1_1_2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876"/>
  <p:tag name="KSO_WM_BLIP_RECT_RIGHT" val="-16"/>
  <p:tag name="KSO_WM_BLIP_RECT_TOP" val="-362"/>
  <p:tag name="KSO_WM_BLIP_RECT_BOTTOM" val="-625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77.xml><?xml version="1.0" encoding="utf-8"?>
<p:tagLst xmlns:p="http://schemas.openxmlformats.org/presentationml/2006/main">
  <p:tag name="PA" val="v5.2.2"/>
  <p:tag name="PICTUREFILLRANGE" val="f14fd6ee-d609-4be6-a025-c1128c8fe595"/>
  <p:tag name="KSO_WM_UNIT_VALUE" val="73*111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3"/>
  <p:tag name="KSO_WM_UNIT_ID" val="crop20194993_1*ζ_h_d*1_1_3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572"/>
  <p:tag name="KSO_WM_BLIP_RECT_RIGHT" val="0"/>
  <p:tag name="KSO_WM_BLIP_RECT_TOP" val="-1750"/>
  <p:tag name="KSO_WM_BLIP_RECT_BOTTOM" val="-732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78.xml><?xml version="1.0" encoding="utf-8"?>
<p:tagLst xmlns:p="http://schemas.openxmlformats.org/presentationml/2006/main">
  <p:tag name="PA" val="v5.2.2"/>
  <p:tag name="PICTUREFILLRANGE" val="f14fd6ee-d609-4be6-a025-c1128c8fe595"/>
  <p:tag name="KSO_WM_UNIT_VALUE" val="59*14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4"/>
  <p:tag name="KSO_WM_UNIT_ID" val="crop20194993_1*ζ_h_d*1_1_4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0"/>
  <p:tag name="KSO_WM_BLIP_RECT_RIGHT" val="-13555"/>
  <p:tag name="KSO_WM_BLIP_RECT_TOP" val="-1636"/>
  <p:tag name="KSO_WM_BLIP_RECT_BOTTOM" val="-1475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79.xml><?xml version="1.0" encoding="utf-8"?>
<p:tagLst xmlns:p="http://schemas.openxmlformats.org/presentationml/2006/main">
  <p:tag name="PA" val="v5.2.2"/>
  <p:tag name="PICTUREFILLRANGE" val="f14fd6ee-d609-4be6-a025-c1128c8fe595"/>
  <p:tag name="KSO_WM_UNIT_VALUE" val="38*3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5"/>
  <p:tag name="KSO_WM_UNIT_ID" val="crop20194993_1*ζ_h_d*1_1_5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75"/>
  <p:tag name="KSO_WM_BLIP_RECT_RIGHT" val="-4048"/>
  <p:tag name="KSO_WM_BLIP_RECT_TOP" val="-3154"/>
  <p:tag name="KSO_WM_BLIP_RECT_BOTTOM" val="-1673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80.xml><?xml version="1.0" encoding="utf-8"?>
<p:tagLst xmlns:p="http://schemas.openxmlformats.org/presentationml/2006/main">
  <p:tag name="PA" val="v5.2.2"/>
  <p:tag name="PICTUREFILLRANGE" val="f14fd6ee-d609-4be6-a025-c1128c8fe595"/>
  <p:tag name="KSO_WM_UNIT_VALUE" val="30*26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6"/>
  <p:tag name="KSO_WM_UNIT_ID" val="crop20194993_1*ζ_h_d*1_1_6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239"/>
  <p:tag name="KSO_WM_BLIP_RECT_RIGHT" val="-717"/>
  <p:tag name="KSO_WM_BLIP_RECT_TOP" val="-3627"/>
  <p:tag name="KSO_WM_BLIP_RECT_BOTTOM" val="-252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1.xml><?xml version="1.0" encoding="utf-8"?>
<p:tagLst xmlns:p="http://schemas.openxmlformats.org/presentationml/2006/main">
  <p:tag name="PA" val="v5.2.2"/>
  <p:tag name="PICTUREFILLRANGE" val="f14fd6ee-d609-4be6-a025-c1128c8fe595"/>
  <p:tag name="KSO_WM_UNIT_VALUE" val="29*27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7"/>
  <p:tag name="KSO_WM_UNIT_ID" val="crop20194993_1*ζ_h_d*1_1_7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01"/>
  <p:tag name="KSO_WM_BLIP_RECT_RIGHT" val="-6082"/>
  <p:tag name="KSO_WM_BLIP_RECT_TOP" val="-4547"/>
  <p:tag name="KSO_WM_BLIP_RECT_BOTTOM" val="-1913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2.xml><?xml version="1.0" encoding="utf-8"?>
<p:tagLst xmlns:p="http://schemas.openxmlformats.org/presentationml/2006/main">
  <p:tag name="PA" val="v5.2.2"/>
  <p:tag name="PICTUREFILLRANGE" val="f14fd6ee-d609-4be6-a025-c1128c8fe595"/>
  <p:tag name="KSO_WM_UNIT_VALUE" val="75*76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8"/>
  <p:tag name="KSO_WM_UNIT_ID" val="crop20194993_1*ζ_h_d*1_1_8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0"/>
  <p:tag name="KSO_WM_BLIP_RECT_RIGHT" val="-2345"/>
  <p:tag name="KSO_WM_BLIP_RECT_TOP" val="-1336"/>
  <p:tag name="KSO_WM_BLIP_RECT_BOTTOM" val="-1068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3.xml><?xml version="1.0" encoding="utf-8"?>
<p:tagLst xmlns:p="http://schemas.openxmlformats.org/presentationml/2006/main">
  <p:tag name="PA" val="v5.2.2"/>
  <p:tag name="PICTUREFILLRANGE" val="f14fd6ee-d609-4be6-a025-c1128c8fe595"/>
  <p:tag name="KSO_WM_UNIT_VALUE" val="16*25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9"/>
  <p:tag name="KSO_WM_UNIT_ID" val="crop20194993_1*ζ_h_d*1_1_9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718"/>
  <p:tag name="KSO_WM_BLIP_RECT_RIGHT" val="-5638"/>
  <p:tag name="KSO_WM_BLIP_RECT_TOP" val="-2486"/>
  <p:tag name="KSO_WM_BLIP_RECT_BOTTOM" val="-903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4.xml><?xml version="1.0" encoding="utf-8"?>
<p:tagLst xmlns:p="http://schemas.openxmlformats.org/presentationml/2006/main">
  <p:tag name="PA" val="v5.2.2"/>
  <p:tag name="PICTUREFILLRANGE" val="f14fd6ee-d609-4be6-a025-c1128c8fe595"/>
  <p:tag name="KSO_WM_UNIT_VALUE" val="32*35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0"/>
  <p:tag name="KSO_WM_UNIT_ID" val="crop20194993_1*ζ_h_d*1_1_10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4403"/>
  <p:tag name="KSO_WM_BLIP_RECT_RIGHT" val="-862"/>
  <p:tag name="KSO_WM_BLIP_RECT_TOP" val="-921"/>
  <p:tag name="KSO_WM_BLIP_RECT_BOTTOM" val="-4854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5.xml><?xml version="1.0" encoding="utf-8"?>
<p:tagLst xmlns:p="http://schemas.openxmlformats.org/presentationml/2006/main">
  <p:tag name="PA" val="v5.2.2"/>
  <p:tag name="PICTUREFILLRANGE" val="f14fd6ee-d609-4be6-a025-c1128c8fe595"/>
  <p:tag name="KSO_WM_UNIT_VALUE" val="44*4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1"/>
  <p:tag name="KSO_WM_UNIT_ID" val="crop20194993_1*ζ_h_d*1_1_11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369"/>
  <p:tag name="KSO_WM_BLIP_RECT_RIGHT" val="-2410"/>
  <p:tag name="KSO_WM_BLIP_RECT_TOP" val="-764"/>
  <p:tag name="KSO_WM_BLIP_RECT_BOTTOM" val="-3447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6.xml><?xml version="1.0" encoding="utf-8"?>
<p:tagLst xmlns:p="http://schemas.openxmlformats.org/presentationml/2006/main">
  <p:tag name="PA" val="v5.2.2"/>
  <p:tag name="PICTUREFILLRANGE" val="f14fd6ee-d609-4be6-a025-c1128c8fe595"/>
  <p:tag name="KSO_WM_UNIT_VALUE" val="247*131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2"/>
  <p:tag name="KSO_WM_UNIT_ID" val="crop20194993_1*ζ_h_d*1_1_12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68"/>
  <p:tag name="KSO_WM_BLIP_RECT_RIGHT" val="-1142"/>
  <p:tag name="KSO_WM_BLIP_RECT_TOP" val="-228"/>
  <p:tag name="KSO_WM_BLIP_RECT_BOTTOM" val="-43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7.xml><?xml version="1.0" encoding="utf-8"?>
<p:tagLst xmlns:p="http://schemas.openxmlformats.org/presentationml/2006/main">
  <p:tag name="PA" val="v5.2.2"/>
  <p:tag name="PICTUREFILLRANGE" val="f14fd6ee-d609-4be6-a025-c1128c8fe595"/>
  <p:tag name="KSO_WM_UNIT_VALUE" val="24*4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3"/>
  <p:tag name="KSO_WM_UNIT_ID" val="crop20194993_1*ζ_h_d*1_1_13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199"/>
  <p:tag name="KSO_WM_BLIP_RECT_RIGHT" val="-2581"/>
  <p:tag name="KSO_WM_BLIP_RECT_TOP" val="-4764"/>
  <p:tag name="KSO_WM_BLIP_RECT_BOTTOM" val="-305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8.xml><?xml version="1.0" encoding="utf-8"?>
<p:tagLst xmlns:p="http://schemas.openxmlformats.org/presentationml/2006/main">
  <p:tag name="PA" val="v5.2.2"/>
  <p:tag name="PICTUREFILLRANGE" val="f14fd6ee-d609-4be6-a025-c1128c8fe595"/>
  <p:tag name="KSO_WM_UNIT_VALUE" val="27*30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4"/>
  <p:tag name="KSO_WM_UNIT_ID" val="crop20194993_1*ζ_h_d*1_1_14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830"/>
  <p:tag name="KSO_WM_BLIP_RECT_RIGHT" val="-4183"/>
  <p:tag name="KSO_WM_BLIP_RECT_TOP" val="-4755"/>
  <p:tag name="KSO_WM_BLIP_RECT_BOTTOM" val="-2179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9.xml><?xml version="1.0" encoding="utf-8"?>
<p:tagLst xmlns:p="http://schemas.openxmlformats.org/presentationml/2006/main">
  <p:tag name="PA" val="v5.2.2"/>
  <p:tag name="PICTUREFILLRANGE" val="f14fd6ee-d609-4be6-a025-c1128c8fe595"/>
  <p:tag name="KSO_WM_UNIT_VALUE" val="1342*1030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5"/>
  <p:tag name="KSO_WM_UNIT_ID" val="crop20194993_1*ζ_h_d*1_1_15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47"/>
  <p:tag name="KSO_WM_BLIP_RECT_RIGHT" val="-33"/>
  <p:tag name="KSO_WM_BLIP_RECT_TOP" val="-30"/>
  <p:tag name="KSO_WM_BLIP_RECT_BOTTOM" val="-11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9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90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91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92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93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94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95.xml><?xml version="1.0" encoding="utf-8"?>
<p:tagLst xmlns:p="http://schemas.openxmlformats.org/presentationml/2006/main">
  <p:tag name="KSO_WM_DIAGRAM_VIRTUALLY_FRAME" val="{&quot;height&quot;:349.6,&quot;left&quot;:113.55,&quot;top&quot;:184.8,&quot;width&quot;:483.8}"/>
</p:tagLst>
</file>

<file path=ppt/tags/tag96.xml><?xml version="1.0" encoding="utf-8"?>
<p:tagLst xmlns:p="http://schemas.openxmlformats.org/presentationml/2006/main">
  <p:tag name="KSO_WM_DIAGRAM_VIRTUALLY_FRAME" val="{&quot;height&quot;:391.3256443237562,&quot;left&quot;:119.97913385826796,&quot;top&quot;:188.9885826771654,&quot;width&quot;:431.52086614173203}"/>
</p:tagLst>
</file>

<file path=ppt/tags/tag97.xml><?xml version="1.0" encoding="utf-8"?>
<p:tagLst xmlns:p="http://schemas.openxmlformats.org/presentationml/2006/main">
  <p:tag name="KSO_WM_DIAGRAM_VIRTUALLY_FRAME" val="{&quot;height&quot;:297.6462992125984,&quot;left&quot;:979.1791338582677,&quot;top&quot;:206.78858267716538,&quot;width&quot;:351.23110236220475}"/>
</p:tagLst>
</file>

<file path=ppt/tags/tag98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99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k0OTc4NzQ3Nzg0IiwKCSJHcm91cElkIiA6ICI0MTUyNjY1NDkiLAoJIkltYWdlIiA6ICJpVkJPUncwS0dnb0FBQUFOU1VoRVVnQUFCNE1BQUFJekNBWUFBQUFLODcrNUFBQUFBWE5TUjBJQXJzNGM2UUFBSUFCSlJFRlVlSnpzM1hkOFY5WGgvL0gzdVorWlJTQWtoQkgyQ25zSWdxQTR3RjFYYmJWYXQ3VzJXdmVxV3lvcStyV09VZ2RXclZwbi9kVldYRlZSbkF6WmUrOHdFOExJL0t4N2ZuK0FIMGtKRzNJVGVEMGZqOWJQNTl4N3ozMS80dU1SSk8rY2N5V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EVU5PTjFBQUFBNEwyY25NN3B2b1p1ZHNENnMzM0duKzUxSGdEQW9Tdmh4c29jNHlzcTJ4QXBLaXFhWCtKMUhnQUFBQUFBRG1XVXdRQUFITVp5Yzd1bnBkWTNOOHZvUEJrVGxteklTZ0d2Y3dFQURsM0dLaTVqS3Exc1JOYU9LblBpRHhmT21WUHFkUzRBQUFBQUFBNUZsTUVBQUJ5bW1yWHJuaGZ3Tzg5SU90MFkrWHcrbjBMQmdIdytuOWZSQUFDSHNFUWlvVWcwcGtRaUlXdXRLMmwwSXA2NFp1V2lXWXU5emdZQUFBQUF3S0dHTWhnQWdNTlFYbDVlaWkrajRRZU96T0JBd0s4VEJ2VlhuOTdkMUxSSkk5WExZSmRvQU1EQlUxcGFwdFZyMW12SzlEbjY3TXZ2Rkl2RlphMitpVzd4bmJwNjllUnlyL01CQUFBQUFIQW84WHNkQUFBQTFEeC9Sc1BmeWVyNFVDaW9PMjY1U21lZWVvTHFaYVRMR0g1UERBQnc4RmxyZGZZWlEzVDBnQ00wOU9FUnFxaU1IQjJvRjd0UnEvV3cxOWtBQUFBQUFEaVVPRjRIQUFBQU5Tc3ZMeS9GV0oxcmpIR09IOVJQWjU1NmdqTHJaVkFFQXdCcWpERkc5VExTZGNyZ28zWHlrR05rakhFY21WL2w1ZVdsZUowTkFBQUFBSUJEQ1dVd0FBQ0hHUnZPYW1pTlNmUDcvZXJXcFlNeTYyVjRIUWtBY0poS1QwOVR6Mjc1Q2dZRGtqSGhRQ0Nqa2RlWkFBQUFBQUE0bEZBR0F3QndtREUrTjh2SXBnV0RBVFZya3V0MUhBREFZYTV4Ym81U3dtRkpOcHdJK2JPOXpnTUFBQUFBd0tHRU1oZ0FnTU9NUCtHa1dtc0NQc2RSUm5xYTEzRUFBSWU1alBRMEJRSitXU25neU1kMkZRQUFBQUFBSEVDVXdRQUFBQUFBQUFBQUFBQndDS0lNQmdBQUFBQUFBQUFBQUlCREVHVXdBQUFBQUFBQUFBQUFBQnlDS0lNQkFBQUFBQUFBQUFBQTRCQkVHUXdBQUFBQUFBQUFBQUFBaHlES1lBQUFBQUFBQUFBQUFBQTRCRkVHQXdBQUFBQUFBQUFBQU1BaGlESVlBQUFBQUFBQUFBQUFBQTVCZnE4REFBQUFBSFZkUlVXRlNrckxWVkphcGtnazVuVWNITWFDUWI4eTB0TlVMeU5OS1NrcFhzY0JBQUFBQUFBZW93d0dBQUFBOWxGRlJhVmVmZXMvK21IeURKV1hsYXUwckVLeFdOenJXRGlNK2YxK3BhZUZsWnFXcWw3ZE8razNsL3hTcWFtVXdnQUFBQUFBSEs0b2d3RUFBSUI5VUx4eGsrNyswMVA2NHF0eHN0WjZIUWZZd1hkakoydnFqTGw2NVA1YjFEZzMyK3M0QUFBQUFBREFBNVRCQUFBQXdGNktSS082ZDloZk5Ick1XRGsrbjlxMnpWZWJkaDNWckVWcnBXZGtlaDBQaDdIeTBpMHFXTGxNU3hmUDE2SUZjL1RkMk1tNmQ5alQrdXVmNzFVb0dQUTZIZ0FBQUFBQXFHR1V3UUFBQU1CZStzZmI3MnYwbUxFS0JJSzY4UEpyMVcvZzhXcVFsUzFqak5mUkFGbHJ0WGxUc1NiLzhKMWVHZm1FdnZsK29sNTg5VjFkZTlXdnZZNEdBQUFBQUFCcW1PTjFBQUFBQUtBdWlVUWkrc2RiNzh0MVhSMDU0RGlkY1BLWnltcVlReEdNV3NNWW8vb05HdXJZd2FkcHdLQWhjbDFYTDczNi8xUlpXZWwxTkFBQUFBQUFVTU1vZ3dFQUFJQzlzS0Y0czJMeHVQeitnTnAxN0tKUUtPeDFKS0JhZm45QStWMTZLaEFJeW5WZGJkaXd5ZXRJQUFBQUFBQ2dobEVHQXdBQUFIdWhlTk5teFdNSmhjSmhOY3h1NUhVY1lKY2FOTWhXU21xYUVxNVZVZkZHcitNQUFBQUFBSUFhUmhrTUFBQUE3SVhTMG5MRkUxdFhCcWVsWjNnZEI5aWwxTFIwQlVPaHJjOFIzbExtZFJ3QUFBQUFBRkREL0Y0SEFJRDlrWjNkTVNPYzZjLzFPemJkK3B4VUkzL1E2MHo0aVZVOEdrKzQ1Y1kxcGVVbXNyNTQwYUl0WG1jQ2dQMWx0dnYvbi80SjFGTGJubVZ0clpXczlUZ01BQUFBQUFDb2FaVEJBT3FjbHUyN2RqSSs1MndyTTlBWXRaSk0yRWdCV2ZsbExEc2UxQ0xHK3QyZ1gzRXJ4ZW9wVUpuUnNmdHlTV05kUisrdm5EdGpsdGY1QUFBQUFBQUFBQUE0bEZFR0E2Z0xuTnkyM2JQREFUdkV5TG5lR05OUCtta3RWaUFRbE9NNGNudytHY01LcmRyRVdpczNrWkRydW9yRm9qS08wMFhTYVk0MHJHVitqOG5XMWRPVnNjUm42NWZPS3BUa2VwMFhBQUFBQUFBQUFJQkRDV1V3Z0ZxdFdidnVlVDdIWE9RNCtxVXhUbTlKY2h5ZldyUnFxK1l0MjZoSnN4YkthcGlqbE5RMGhWTlM1R2VYNkZvbEhvK3BzcUpDbFJWbEt0NVFxTldyVnFoZ3hSS3RYTFpZOFhqOENPdllWMUxEdnVrdDg3di92MWcwL3ZycUpYTldlSjBaQUFBQUFBQUFBSUJEQldVd2dGb3JyMDJuOW42L2VjRklBMlJNTUMwOVE4Y09QbDM5anpsQldRMGJLUzB0WFNtcGFWN0h4RjZvcUNoWGVXbUppb3NMOWNQWXIvWFZaeDg0SlNXYmV4bWpyc0ZROE9SbUhicGN2MnJCN09sZTV3UUFBQUFBQUFBQTRGQkFHUXlnRmpvaTBEby9kb3FWZWQwWVV5OFVDcXQ5ZmxkZC9KdnIxYUpWTzdhQ3JzTlNVbEtWa3BLcWhqbTVhdGVoaTQ0ZGZKcGVmM21FNXM2YUdvaFVWZzRLT1A1dlczVHNmc1VLWDN5VTVzeUplcDBYQUFBQUFBQUFBSUM2akRJWVFPM1N1WE93VlNMMk84bDUwQmpWYTk2eXJjNzY1Y1hxZi9SZytmMTh5enFVR0dPVTE2SzFicjNuTWYwdzdpdU5ldmNmV3I1MFlZYXNmYldsNjc4LzFyVHBzNnRYcnk3M09pY0FBQUFBQUFBQUFIV1Y0M1VBQU5oZXEwVGdKam5PVUJuVmE5bW12YTY3YmFnR0REcVJJdmdRNXZmNzFYL2dDZnJETGZlcmJmdE9NbEtxSStmZVFMM3NHNzNPQmdBQUFBQUFBQUJBWFVZWkRLQzI4TFhJNzNHMWNjeHduK1BVNzlpNWgrNS81Rm0xYU5WV2pzTzNxa09kNHpqS2E5bEdkLzdwS2VWMzdpSEg1OVJ6alBOUXl3N2RyNUhrOHpvZkFBQUFBQUFBQUFCMUVRMExnTnJBTk0vdk1jU1IvbVNNbzE1OUIrcW1PeDlTYWxxNjE3bFF3OUxTTTNUTFBZK3EzOERqNVRnK0daOFoxcnBqOTlQRm4xY0FVT3ROR1Q5R2ExWXVQV0R6VlpTVnlscDd3T1lEQUFBQUFBQTRITEh2S2dEUE5lM1FvYUZQNWtISjVqUnEzRVFYWFhtZE11dG5lUjBMSGtuUHFLY0xMcjFHcXdxV2EvbVNoZld0WTRZMmJkTjUydW9sYzFaNG5RMEFEaVVybHk3UXc3ZGZ2cy9YMy9YWTM5VzhkUWRaYS9YU1UvZHI4dGd2bE51c3BmNzR5SXNLcDZUcWtUdXUxSW9sOC9aNHZ1TlBPMC9uWFg2REpLbGs4MGJkL3B1ZnlYRWNYWEhEQXpwaXdHQkowclFKWDJ2azQzZnRkaTdIY2ZUTU85OUtrdjcxMmdpTi91RHRmZmlFUC9uMTFYZm82Q0ZuVm52c3FhSFhhLzZzeVdyZnVhZHVIdnJNZnQwSEFBQUFBQURnUUtNTUJ1QTFYOEJKdWM4WTlRMm5wdXZtdTRhclNkUG1YbWVDaDR3eGF0UzRxZjV3eXdPNi8vYXJUVVY1V2M5Z3dQOUhTZGRKU25pZER3QzhGSWxVeXJydVBsMXJIRWVoVVBnQUo5cjZmYnRlNXRaZjRscTNhcm5lZWVrSlhmcUhlNUxISGQvVzNmN2RSRUtPNDhoeGZJckhZNUlrbjk4dk41SFlZUVh3a2dXenRsN2p1bXJYdVdlMTkwM0x5TnhoTEI2TEtsSlpzZjhmYWhlbS9mQ050bXphb096Y1p1cmM0OGdxeDc3LzRnUDkrNDNuZGp2SDFiYytyUFk3K1Z3QUFBQUFBQUFIRW1Vd0FFKzF5dTkra1dTdThRY0N1dlEzTjZobDYzWmVSMEl0MGFKVlcxM3h1MXYwd29qaGlzV2lWN1hvMEczcWlnVXovK1oxTGdEdzBvZ0hiOVRpK1RQMzZkcTJIYnZwMW1IUEo5K25aMlRxNkNGbjdYT1c5TzNLMkROK2RaV21UUGhLbTRzTE5mN3JUOVQ3cU9PVHg4NjY0SGVLeDZMNjRKMi82WVRUejlPNWwxeW4rNjQ3VDRWclYrbk9SMS9XaC85OFdkTW1mQ1ZKS2x5N1NzTnV2VVNKUkR4NS9YMS9PQy81K3J6TGIweStmdnpsajNmSU5PR2JUL1hLaUQvdE5QTTVGMTJyQnRtTjl1anpMWjAvUzJNK2VYZUg4ZEdqM3RUaStUUFZzOTl4TzVUQnNXaEVaU1diZHp2M2oyVTRBQUFBQUFEQXdVWVpETUF6VGR0MmJXNWticFdScjNPMzN1cDcxTEZlUjBJdDA2Zi9JUDB3OWl0TkhQK04zM0djTzF0MjdENTYrZndaQis2QmxBQndHR3VRbmF0ZlgzMzdBWmtySlRWTloxLzRPNzM2MXdmVnNGRVQxYy9LMmFkNXJMV0tSaXFyakczL2Z2c1Z4TTg4Y3RzTzEyOHFMdHpsL0YxNjlWT3pGbTMzT0U5MVpmQ3V0TzdRUldlY2YxVzF4MWF2WEtMSlk3L1lxL2tBQUFBQUFBRDJGMlV3QUsrWWdNODVXVks3bEpSVURUNzVMS1ZuMVBNNkUycVpsTlEwSFgvU21abzdlN3BLU3pibnlacXpKRDB0eWU3dVdnQTRGRFZxMGx5Vis3Z05jcU1tQi9jeERQMEduYXlDWlF0MHlzOHZyYkpxMkUzRWt5dGhFL0dFS2l2S2s2VnVMQnFwc3UxMVJtWURYZlM3UCtyTkZ4NlQ2N282OGN3TDFUaXZWZko0TVBqVE50ZXpwb3c5cUo5blg3UnMyMGt0MjNhcTl0aVVjVjlTQmdNQUFBQUFnQnBIR1F6QUUzbDVYUm9ZbjdsRU11SDJuYnFwVjU4QlhrZENMZFdseHhIcTFMV25Kbzc3T2lDajg1cDM3UGpQbGZQbnIvWTZGd0I0NFpKcjcvWTZ3azRaWS9TTFM2L2ZZZno5dDBZbVg0LzU1TjBxcTIwZnZiUHFLdHFVMURRMWJkNWFydXZLY1J5ZGV1NmxTa2xOVHg2ZlBYVzhNclk5bjNoWGZueE9jWFdtVC94V0x6eCsxeTZ2LzkwZGorNzJIZ0FBQUFBQUFIVUJaVEFBVHdUU3pCREo5SmVrOHkrNldzRlF5T3RJcUtWQ29iRE9PZjl5VFJ6M3RZeFJIMk5DUXlTOTVuVXVBS2pMdnZqb0hSV3VYYlhmOCtRMGJxYXV2WTdTM09rL0pNZXljaHFyZTUrakZVNUpTUmE1RmVXbGtpU2YzMTlsZGUvMmdzR2dKR251akVtU3BKYnRPdW5Wdno2a292V3JkY281bDZoaFRxNys5ZHBmcTZ3NjNwV1JqOSt0cTI5OWFJZHg2N3B5dDF1TlhDM0xCaFFBQUFBQUFPRFFRQmtNb09hMWF4ZXl4dmVna1FMOUJwNmd0aDJxMzA0UitGR2JkaDAxWU5BUWpmMW1kTUJuemIxcTErNGRMVm9VOFRvWEFOUlYwMy80Umd2blROdnZlZHAzN3FuMGpQcDY1K1VuazJPZGUvWlQ5ejVINjZZSC9pcEordmJ6OS9YbUM0OUprcTY1NHpGMTd0bHYxOWttZml0Snl1L1dWMVBHZmFsMXExZW9kTXRHcFdYVTA1cUNQWDlzL0s1V0IvL29sSjlmb25iNVBTUkpDK2RNMWFmL2VYMlA1NitPNjdyYXZKUG5GcGVWbHV6WDNBQUFBQUFBQVB1Q01oaEFqV3ZsVDd2TUdOTWhQYU9lenZqNWhWN0hRUjF4MWk4djFjeHBFMVd5WlhPN2xvSDAzeXlYbnZFNkV3QkE4dm44Q29iQ2lzZWlPNnk0TFZpK1NQL3YxYjhrMzQvY3lmYk1nV0JJajcvOHNjckxTclJpeVR4SlV1djJuVFhwKzlHU3BGZzBxdWF0MnV1MllTUDFmL2RjTFVtNjZwWmh5dS9XcDhvOFR6NXduUXFXTFZUM1BrZnJzdXZ1MjIzMjVxM2FxMHV2L3BLazhtMnJsL2VXdFZzL3N6R095a3UzNks3Zi8zeWY1Z0VBQUFBQUFEZ1lLSU1CMURTL1pDK1VqRHAzNjYxbUxWcDduUWQxUk9PbWVlcmVxNSsrLy9vekdka3JKVDB2S2VGMUxnQ29pNjY5NjgreTJ4VzNSZXRYNjZGYkw1VWtIVDNrVEoxN3lYV1NwRGVlSDY1Slk3K1FKRDN3OUZ2S2JKQmRaUjdqT0FxRnd1b3pjTEJHUG42M3BrMzRhcnM1MStpWlIyNVZORktaSE52KzlmYmN4Tlp2NTdIb1Q1cytQRHY4OXVUcjkxNS9ScCs4OTZwdWVmRFo1Tmczbi81YjAzLzRwc284eFVYckpFbU96NitVMUxUZGZSa09pRmdzdXUyZXUxK0pEQUFBQUFBQVVOTW9nd0hVcUJidE9uYzB4bWtWQ0FUVnRVY2ZwYVNrZWgwSmRVUW9GRmEzbm4wMWFjSzNpbFJVNURYcjBLWHJxZ1d6cDN1ZEN3RHFvbENvNm5ON3kwcTJKRi9YejhwUmVOdWZ6OXNYbk1GZ0tEbStPMnRYTGRlSVlUZHAwNFpDWmVVMDFzVy92MU5aMlkycm5MTnd6bFM5L3Z4d1NWSzNQa2Z2OVdkWU5HKzZqRXlWc1hnOHRsZHpsSmVWYXZQR0lrbFM1VDZ1REM3ZHZFbVNGQXlGRlU1SjAxVTNQMWp0ZVVzWHp0Ym9EOTdlcDNzQUFBQUFBQURzSzhwZ0FEWExDZlMyVmprcHFXbnEzSzIzMTJsUXg3VHIyRVgxNnRWWFlVVjV2WUR4SHlXSk1oZ0FEb0JsaStZa1h6ZHEybUsvNS92cy9UZFVYTFJPNFpRMFhYbmpVTDMwMVAxcWt0ZGE1MTl4azNJYU4xUEJzb1Y2Ny9XdHEzd3pHMlRyd3F0dWxTU2wxMnVnb1g5NUp6blBpSWR1VXRHNjFUcjlsMWVvLzdHbktoS3BTQjc3L2UyUEpyZDQvdEVqZDF5WjNHWjZUN3d4OHRIOStaaUt4K1BhdE8wWndla1ptZklIQXVwOTFBbjdOU2NBQUFBQUFNQ0JSQmtNb01hMGF0VXFiSTN0THluY3VHbHpOV20yL3o5c3h1R2xTYlBteW0zU1RPdlhyUTdLNk1qYzNPNy9XTGR1UnBuWHVRQ2dycHM2L3FmdG5WdTJ5ZC90K2RGb1JNRmdhS2ZITC96dDdVckVZK28zNkJRVnJsMmw0c0sxS2k1Y3EyRzNUdFdnazg3VzkxOThxSXJ5VWdWRFlWMTE4ekNsMTZzdlNmTDVmTXJLemxVa1VxRm81VS9GYjNsWnFkYXNXcWFVMVBUazJNai91MVBHY2FyY2QvdHRwZytXUUNpc1lDaXNVQ2lrbFV2bko3ZUp6c3BwdkpzckFRQUFBQUFBYWg1bE1JQWFVK0dyVnkvRk9FY2JJM1BVTVNmSXg3UDFzSmQ4UHIvNkhuV3NaazJmWkt5MVI2YWtSSE1rVVFZRE9PUWw0bkVWcmx0MVFPYktidFJVL2tBZytYN2V6TWxhdm5pdUpDbTNhUXMxYXBLMzJ6bWV1TzlhWldRMlVMOUJwNmpQd01FN0hQZjcvYnI4K3Z1VDc0dUwxbW5VV3lNVmpWUW10MHIyK3dPNityWkgxRGEvVy9LOHdyV3JkTjkxNSswdzM1aVAvNmt4SC85VGwxMTNYM0lzcjNWN1pXUm1WVGx2NGV5cHF0ak5kczhkdS9YUlBYOStiWmZuWkdVMzFxeXA0Nm85ZHNPOVR5VmYvK081UjVLdjIrVjMzK1djQUFBQUFBQUFYcUFNQmxCai9INTFOVWFkL1lHQStoL05Gb3JZTjMyUE9rNnZ2enhDc1dpMG94c0lkNUcwek90TUFIQ3diU2hjcTZFM1huaEE1cnJuejYrcFdZdTJrcVNLOGpLOXVkMVd5UU5PT0dPUDVsaTNlb1dXTDU2cnpSdUxrbVZ3WXR2emV0MUVZb2Z6ODFxMlZVcHFlcktvemN6SzBXOXZHYVkySGJwV09jL24zL08vbnB6K2l5dDJ1azEwTEJwUjBiclZ5czV0dXNOMUthbHB5YysvUDJaTkdhZXhYMzY0YmM1MHRlblFUZEZkckV4T1ZQTjFBUUFBQUFBQU9OZ29nd0hVR0w4eFA1UGs3OVNsbCtvM3lQWTZEdXFvQmxrTjFhbHJMODJZTXNFdm56MVowa2RlWndLQXVxaWlyRlRQUG5wN2NzVnhab05zSFhQaVdWWE9NY1lrWDVlVmxhaEJkcTRLMTY1U1pjWFdUUmxhdHUwa1NmcHU5Q2pOblB5OUpHbityTWthTytZakRUaitkSzBwV0tiL3ZQbThaa3o4TmpsUHp5T1AxUVcvdlZYMS9tZFZyeVNGd2lucU0zQ0kwdExyS1RVdFE5OSsvcjVLU3picG1CUFBsdU00R3ZYV3lPUzVyNHg0VU1aeEZJOUZGWTlGazlzMVM5THNxZVAwK0gzWGFQakkvMVNaLzlFN3I2cnltWGFsdWxMN1Iwc1h6TklyZjMwdytmNzQwMzZwdGF1VzZlSGJMOStqdVFFQUFBQUFBR29LWlRDQW1tUFVWNUs2OXVpenh6K0lCZjZYTVVZOWV2ZlhqQ2tUSktOZVh1Y0JnSm9RQ0FiVnZuUFBBekpYS0pTaWhYT202Ui9QUGFMQ3RRWEo4UXQvZTV0U1V0T3FuSnVXVVQvNStzMFhIbE8zSTQ3V25HbmprMlB0Ty9mVW5Pay82STN0VmhkYmEvV1BaeC9XNkZGdmFkM3E1WEpkVjlMV1ZiL0hubnl1Mm5mdXFjWHpac2k2cmx6WHlscFhydXZLV3FzT1hYcnB5aHVISnVlYU1uNk1Ta3MycVduejFwSXgrdnJUOTVMSFNrczI3ZlF6T2o2Zk11czMzR0g4UUR4VGVNM0twWHB5NlBYSnViS3ljelhrakYrcGFOM3EvWjRiQUFBQUFBRGdRS01NQmxCVC9JNDEzV1drVm0zYmU1MEZkVnk3RHAwbFNjYWFicEljU2E2bmdRRGdJR3ZRc0pGdUh2ck1BWnZ2eTQvZnJWSUUvL0x5RzlTOXo5RTduSmZmN1FoOStkRTdrcVNsQzJacjZZTFp5V09obEZSMTZ6MUFwU1diazJOblhuQzFKbjc3bWRZVUxOV2FncVZWNWtyRTQvcnlvM2VTOC8wdm45K3ZSNTcvVDdYSEpLbHI3d0ZxbU5OWWdXQkl3V0JZZ1dBdytUb1lDaWtRRE9tSis2L1ZpaVh6MWIzUE1icjYxb2QybU9ObjUxMnB6RDNjbldUNTRubjZidlQ3TzR3M2FkNWFmUVlPMGJneEg4bm45K3V5Nis5WFNtcTZHalJzcEF1dXVuV244NjFjdXJEYStRQUFBQUFBQUE0bXltQUFOYUpaZm40YkdkVUxoMU9VMWJDUjEzRlF4elhNYWFSd1Nxb3FLOG96ODlwMGFsdXdaTzVDcnpNQlFGM3l5OHV1VittV2pabzliWUorL2R2YjFQdW9FNm85cjlzUkEzWE9SZGZxNjAvL3BZMUY2MlN0bGMvdlY5UG1iWFR1Slg5UVNscTZVdExTMWFaRFYzWHMxa2VuL3Z3U0RmN1orZnI2dis5cDh0Z3Z0SGJWTWtVcUsvWW9VNWRlUnlranM4Rk9qMmMzYXFMc1JrMTJNOHV1ZHg3cDJlL1lQWDVlY0NnbGRhZmw3WVZYM2FhMXE1WnB5QmtYcUgybkhwS2s5SHIxTmVpa2MzWTYzNVJ4WDFJR0F3QUFBQUNBR2tjWkRLQkcrR3l3dTR4VVB5dGJvWENLMTNGUXh3VUNJV1Uxek5IcWd1WHkrMzI5SlZFR0E4QmVNTWJva212dVZrVjU2UzRMV0VrNjZhd0xkZEpaRis3eW5BdXZ2ajFac2dhRElaMTQ1Z1U2OGN3TEpFbnhlRnh1SXE1RVBDN1h1ckxidG9TMnNyTHVUeHM3aEZQU2RwajMzaWRlMzFwQSszeDc5TG51ZlBTbEhjYk91ZWhhblhYaDd5VkpmditlLy9Xbjc4QWg2anR3U0xYSC9JR0FiaG42ckh4N01WL3ZvMDdRYys5V1g3b0RBQUFBQUFBY0xKVEJBR3FFenppOUpLbEJWcmJDNGJEWGNRNjY0c0oxeXNySjlUckdMcTFkdFZ3TnNuTVZDdFc5ZngrQlFFRFpPWTIxdW1DNXJPUHZJNm42UFVjQkFEdmxEd1IyV3dUdnFWMnR0dlg3L1pMZkw0WDJmdDQ5TFlGM3hYRWNPWTZ6My9QOHI3MHBnZ0VBQUFBQUFMekNUekFBMUFoWHRvY2pvL29OR3RiSzh2SFdLMDVUV2NsbVhYRFZyZFZ1OFhqZmRlZXBjTzBxdFdyZlJYYzgvTUl1NTVveTdrdTk5UFFET3U2VVgraXNDNjlXTUxnUFAvMCt3TXJMU2xTNHRrQ3JWaXpSa3ZrenRXRDJGQld1WGFYcjduNUM3NzMrckZZdFg3VGJPUjUrN2owMXlLNGRCWGNnRUZURDdLM2JqUnZaM2g3SEFRQUFBQUFBQUFDZ1ZxSU1CbEN0STQ0NElqVWVqM2VkUG4zNkZFbngvWnpPR0dPYVNWTDlCbGtLMXBJeWVPSGM2VnF4Wko2TzJNbHpFdmZGZ3RsVDlmZS8vRWx1SXFFdlAzcEh1VTJiYTlvUDMyait6RWw3ZEgxYVJuMDk5dUlIa3FTbkg3eFJpWGhzbjdQMDduKzhqanYxRjNwajVHTTdmVWJod3JuVDlubCtML2tEQVdWbDUvejR0cFdYV1FBQUFBQUFBQUFBcUswb2d3RlV5M1hkSEovUE42RlhyMTZMWGRkOTBYR2NVZGJhMWRPbVRTdVJsTmlidWZMeThzTEdXci9qOHlrdHZaNk1NUWNwOWQ2WlBXV3NQdjNQNjJyZHJzc094MTc5NnpCTkdUOG0rVDRhcVpRa0xWODBSemRjTkRnNTNxWFhVZnJ0TGNNa1NUT25qTldMVDl5citMWUM5NWdUejlhZ2s4N1JsSEZqNUc3M1RNUmRjZDJmdnJTTDVreEx6clV2OGxwMWtDUmw1emJkNFZqWDNnUFV1Ly94NnRDMXQyWk9IaXRKYXQyaGkzNTU2ZlZWenBzeWZveEdmL0QyUG1jNFdJd3hTazFObDgvblZ5SVI5K2ZsNWFVVUZCUlVlSjBMQUFBQUFBQUFBSURhaERJWXdDNFpZOXI2Zkw1SEpOMHBhVnl2WHIyK3Q5Yk9kRjEzMG93Wk13cjJaQTdIYVJDMnh2aU00OVNLTFpOL3RHWHpSa2xTMGZyVmNoTmJTOWpDZGF0VVhMUk84VmcwV1FCdnoxcGJaVHdXalVqYVdwcSs5TlQ5eVhsNkhubXNmdldiV3lSSng1eDRsanIzN0Y5bG5rVnpwMm5tNU84bFNTZWZmWkZTMHpNbFNjSFFUMStmVUVxcW5HM3piODlOSkpJbHNURkdnWjE4VGYzYm5tWFlwVmQvMWMvS1VXcGF1cDRkZnJzazZjaEJKNnZ2d0NGVnprOUpUVmZyRGwycmpDMWZQSy9hdVd1RFFEQW94M0dVaUZ2SGNScUVKY3BnQUFBQUFBQUFBQUMyUnhrTVlMZXN0VExHMURQR25HeXRQY2tZczlIbjg2M28yYlBuTkd2dDI3RlliTXljT1hPaU83dmVwTVhEUm83Zk1VNlZzdE5ySmR2SzRMLy9aV2h5YlBTb3QrVDNCM1Q4YWVlcCs1R0RrdVB2L3YxcGxXd3VWazV1TTUxeHdXK1Q0dzJ5dG01VnZHVlRjYklJN25iRVFGMXk3VjNKRmRCSERQaHBKZkgyZml5REI1eHdoaG8xeWR2aCtPTXZmMXp0ZFJPL0g2MlhuN3Bma3RTeVhlZmRQc000cjJVNzViVnNwODBiaTNaNVhsbkpGczJmTmFYSzJQbzFlOVQzZXlJUTJGb0dXeG5IcGtSVEpHMzBPaE1BQUFBQUFBQUFBTFVKWlRDQVBXS3QvZkdsa1pRbEtjdHhuSjZTTG5NY1owM3YzcjFmZDEzM2IwVkZSUVVGQlFVeGJmK2NZVGNRdGtZKzQ1aGFWUVlYclY5ZDdYZzhGbFdqSm5sVkN0b2ZjNmVrWmFoVHR6NVZ6bzlVVnFoSDMyUDB6a3RQYU1BSlA5TUZWOTJtVjBmOFNSczNyTmV2cnJwVnFha1pHdjNoMXEyVyt3MDZXUzNiNWgra1QxUzk3MGFQMHVKNU14U0wvYlRLK0p0UDM5T2NxZVBWdmUvUnliSGxpK2ZxcWFIWDFXaTIvUkVJaHVRNFBobGpmVGJtVC9VNkR3QUFBQUFBQUFBQXRRMWxNRkNMZGVyVXFVa2dFR2pweGIydHRZMS9YTm02L1ROK3R5dUZrNitOTVUwazNlWTR6aDhhTldvMEl5Y25aNHFrOGE3clRwNCtmZnBzdVc1WWZyL1BtTnF6VFhRaWtWRGgyZ0xsdFdxdkM2KzZWU01ldWtVVjVhVTY4Y3dMWll6UmJWZWVYdTExSzViTTIrSFkwVVBPMHErdnZsMlgvdUZlOVQvMkZIM3gwVHVhTlBZTFNkTEkvN3RUbDE5M3Y4WjgvRTlKVXN1MitUVmVCaStlTjBQanYvNmt5dGlpdWRPMWFPNTAxVytZbzBBZ0tMOC9zUHVKYXNtem5uOFVDQWJsK0J6SmxaUG1kN3AwNzk0OTIrdE0vOHRhV3hZTUJ1ZE5uang1M3gvK0RLRFd5Y2hJazkvblV6UWVWM2w1cWRkeGdGMnFyQ2hYTEJhVDR6aXFsNW5oZFJ3QUFBQUFBRkRES0lPQldxcHo1ODR0UXFIUWM1STZleFNoMnU4UDFSWEQyNVhDS1pMNlNUcFMwcVUrbjI5bHIxNjlabFpFM01tVnJnMXMzU1k2ZkxCejc1R2k5YXVWaU1mVnNtMitXbmZvS3Nmbmt5Umw1elpOYnZlOHQvb2ZlNG9Xeko2cWY3LytyS1N0WDZ1TGZuZW5mSDdmTHErYk4zT2lWcTlZTEVuS2JkWlNUZkphN2RQOWQ2WkxyNk9VWGk5VEMrZE0xL0xGY3lWdDNjbzZ0Mmx6dGN2dm9iTXV1UHFBM3ErbUJMYzlNMWlPL09GUTRBYkgyTlplWjZwR05CNlAzeWZwSGErREFEaHdzaHRtS1JEd3E2eThWSnMzYnZBNkRyQkxXelp2VktTaVhEN0hLRGVCZGJQbkFBQWdBRWxFUVZRbnkrczRBQUFBQUFDZ2hsRUdBN1ZVTUJoc1k0enBiYTNObFJRenhyZzFlWDlyN1Y0dkE5MzJiR0ZKa2pFbUpLbTVNY2JLdUNza3h6Rkc4dnRyeDdlZCtsazUrdGw1VjZwQncwWTdIRHRpd0dDMTd0Q2wydXZLU3JabzZvU3ZKVWx0T25SVjB4YXRsWkc1OVFlclN4Zk0wck9QM3E1RWZPc08yU2VlZWFFNmR1MmRMR0IzNXEyL1BaNThmY3JQTHpuZzVXeWZnWVBWWitCZ0RidmxrdVJZMzJOT1V0K0JRN1Iwd1N6ZGZPbkplelJQMi96dXV2Yk8venVnMmZhSDMrK1hNWTZNNUVodUEyT2N4bDVuK2g5K1NYN0hjWTRUWlRCd1NNbHVXRitoVUVEUmFFU0xGOHpSc1lOUFZ5QVk5RG9Xc0lORUlxRWxDK2Vxc3JKQzlUUHJLYmRScmR0RUF3QUFBQUFBSEdTMW81VUJzQ3Zsa29hN3JqdXJodStiWTR4NTRYOEh0OThtZW52R0dGbHJvOWJhRmNhWUpkYmFxZkY0L09PWk0yZCswNnhEbHg1Qnh6blB0VmF4YVBTZ0I5OFRvVkJZcC8veWloM0dwMDc0V2o2Zlg2M2FWNzhndTdLeVhOK05mbCtTbEpxV3JoWnRPeW9sTlUzTEY4L1ZpSWR1VWFTaVBIbnVrRE11T0RqaDk4SDhXVk8wYXR2cVkwbjY0TzIvcVd6TEpqVnIxVjRWZTdqRmFhU3lmUGNuMWFCNFBDRnJYU1dzalVjU2VpNHNkNzNYbWJabmpMbkNHSE9HMXprQUhIaU80K2lpODgvVW8wKytxTEhmZnFGZVJ4NnR6bDE3S1MwOW84b09Hb0JYckxVcUx5dlY0Z1Z6OU9Xbkg4Z1lveXN2L2NYV0hUVUFBQUFBQU1CaGhUSVlxUDFpMXRydnBrMmI5bFZOM3JSWHIxN0paeFh2cWdEZWRueUR0ZlpqWTh5NzhYaDhnYlYyL2N5Wk16ZitlRjdRK0NwbFRNSmFWOUZvNUdCSDN5T2JOeGJwL2JkZTBKcUNaVnBUc0RSWjRzNmJNVkVwcWVsNi9mbmh1NTNqcy9mZjBHZnZ2NkVyYmh5cUtlUEc3RkNxN21raGNQdERJNVdWczNWUmF5aWN1cGVmWk05ODhxOVhxcnd2WEZ1Z2QxNStVaWVlZWFHdXYvZXA1UGpHRGV2MWoyY2ZsclQxV2NpOWp6bytlU3cxclhZOVp6QWFyWlRydW5Ma3VLVmxpWEh6bHN5YzZYV203Zlh1M2Z0WXJ6TUFPSGd1UE84TWZUTjJrcjRmTjBYUFB2RW5kZXpVVFMzYmRGRFR2SlpLVFV2M09oNE9ZK1dsSlZxemVxV1dMMW1vZVhPbXE3S3lYUDJQN0tuTGYzMk8xOUVBQUFBQUFJQUhLSU1CN0pIdGlsOXJqSWxiYXlPdTY4Nlc5SmRObXphOXQyelpzc3FkWFZzWmpWV0d3cUc0ZGEwaWtaMmVWdVBHamZsb2h6RmpqTUxobEwyZUs3L2JFWm8yWWQvNityU00rc3BzY1BDMmJadzI0V3ZObnpWWldUbU5WVnk0VnBLVWxaMnI0cUoxK3VxLy85S2drMyt1N0VaTkpFbHJWeTFQWHBmVE9FK2R1dmM5YUxuMlZ6UVNVU0tSa0l4MWpXTnIxN0psQUllOGNDaWtZZmZjcUxzZmZGSmp4MC9WOUNrVE5HUHFEL0w1ZkRLRzFaZndqcld1RWdsWDFtNTl3a2pmM2wwMTlLN3JGQXFGUEU0R0FBQUFBQUM4UUJrTVlMZTJGY0VWMXRvRmt1WllhOGZIWXJIUFo4MmF0ZXVINFc2VGtLL1NXSnR3WFZmUldsSUdaemJJVmlBWVVpaWNvdGJ0dTJqZWpJbUt4YUk2LzhxYmRjeUpaNnZQMFNmcWxiLzhTVTJhdDlabGY3Z25lZDJhZ21VYThkRE5rcVNmblhlbEJoeC91bEl6TWxXMGJwWGFkT2lxdHZuZDlmbW9ONzM2V05XYVB2RmJTVksvWTA3V0orKzlLa242MlhtLzBmaXZQOWFwNTE2bUVjTnUwcWJpd2gydUcvWDJTSDMwN2t2Sjl6YzlNRUt0MmxXL2ZiWVhvcEdJWE5lVnRTWWhYNnpDNnp3QURqOTV6UnJybWNmdjEvTXZ2NldKazJlcXZLSlNsWlVSeGVJSnI2UGhNT2IzT1VwSkNTc2xIRmJQN3AxMC9lOHZWbnJhd2RsNUJBQUFBQUFBMUg2VXdRQjJ5VnE3VXRJL3JiV2ZTbHBZV2xxNlp0R2lSWHUxMTNPcUxZMVlVejlocmF0SXBIWnNFeTFKOXovMXBocHUyNTc1MWl0T1V5d1dsVEZHanVOb3hxVHZWTEpsbzBwbWI5U0Viei9US2VkY0xFa3FMZG1jdkQ0bE5VME5zbk1sU1UyYnQ5SDE5ejJ0TVIrL1cvTWZaRGZ5dS9mVmxQRmoxUGZvRTVObHNEOFkxSTMzajVBeFJwRklaYlVsZlNJZVZ5SWVUNzYzcmx0am1mZEVOQnFSbTBqSXlMcGJLaW9vZ3dGNElqMDlWYmRlZjZYS3l5dTBjZE1XYlM0cFZhU3k5dnhaaDhOUEtCUlNacjEwMWMvTVVCb2xjSjNUc21XbkppWVFhTG43TXdHZ2RvZzdsU3NMRml4WTVYVU9BQUFBN0J4bE1JQnFsWmVYRjZlbXBnNXhIT2VieVpNbngvWm5ybVYrZjBWcmErT3VheFdwckIwcmd5VWxpK0RxbkhQUk5aby9hN0xXRml6VHFMZEdxbTErZDdYdjFHT241eHRqRkFxRkQxaTJ5b3FkNzNvY2owYVRyNjNyN3ZKY3Z6K2d6ajJPMU1BVHpsQnFldFZuL3Y2NDlmY045enlwZUh6cnYrSU42OWRvNU9OM1NaSk9PUDA4OVQvMjFPVDV1VTFiN1AwSE9ZaWkwWWdTYmtJeXh0MGNETEpOTkFCUHBhYW1LRFUxUmMyVTYzVVVBSFZVMHphZFc1aEE4RGtaMVo2dFdBQmdOL3hLV2RxeVkvY3JsOCtmc2RUckxBQUFBS2dlWlRDQWFzMmZQNzlFMGhjSFpMSkZpeUkydjBkY3R2WnNFNzA3b1ZCWXY3bnBUM3IwenF2VXE5K3hhcjF0ZStUdHQxTU9CSGRmL3Q1ODZjbkpvbFdTWG4vdUViMzV3bU5LSkg1YWNmdlFiWmRXdWVhdXgvNnVCMjY0WUk5eUxsODhWemRkY3VKT2o1OTAxcTkxemtYWDZJeGZYYVZvcE9yaTJXZzBvc0sxQlpJa3grZXI4azlKY2h5bnl2dkNkYXVVMHpoUHdhRDN6eHkwMWlvYWljaTZycXkxY2UzbGFuVUFBSURhSmhnTXRwR3h2UjFqR3FlRVF2SnQ5OTloQUZEYkpGeFhGWlVSdVZiMWpiVWRKVkVHQXdBQTFGS1V3UUJxU29Ha1htV2xKWXJGb2dvRWdsN24yYTFtTGRycTFnZWYwNUw1TS9YZEY2TWthL1hWcCs4bGoyZm5OdDN0SEpIS2NybmJiYThjajhla2VOV0Yxdjlia0Z0cjl6UDVqbEpTMDNZb2c5ZXRXcTZIYjc5OHA5ZU0vdUJ0amY3ZzdTcGpmeHorb2xxMjdYVEE4KzJ0UkNLaDBpMWJ0K3kybGg4NkFBQ0FRMGRHV3BwKysrdXpsZCttZHUzS0FnRGJXN3hpdFY1NDh6OHEycmg1OXljREFBREFVNVRCQUdxR2F5ZkxaODRvM3JCZWxaVVZkYUlNbHFRV2JUcHExTnQvMCt5cDQ2cU01elJ1cHZhZGUrMzIralBPdjZwS0did24wak15MVdmQTRMMjZabWZ5V3JVL0lQUFVOckZvVklYcjEwaVNqTEUvZUJ3SEFBRGdnQWtHL2VyUnFaMzY5ZXJpZFJRQTJLbU1qRFNGUTNYajcvVUFBQUNITzhwZ0FEVWlJV2U2WDFMeGhpSkZLaXVVa1pIcGRhUTkxckp0dm1aUEhhZEFNS1RVOUhwcTNhNnpmbjd4dGZMN2QvOHQ5SlNmWDdKUDk3enlwai90MDNWN0k2OVZlejM5eHBkN2RVMXRLZkZqc2FpS0N0ZEprcXcwMmVNNEFBQUFBQUFBQUFEVVNwVEJBR3FFRTZtWWJsUENkbU54b2Ftc3FOajlCVFhzOFpjLzN1bXhNODcvamM0NC96ZDdOTThwNTF5c1U4NjUrRURGT3FBeUcyVHJ1WGUvcnpKV0c1Ny91eTlpMFlpS0N0ZktXbXNqbFE1bE1BQUFBQUFBQUFBQTFYQzhEZ0RnOExCOCtmemxWbVpEZVZtcE5oU3Q5em9PNnJpaW92VXFMeXVWa1lyV0xwdTJ6T3M4QUFBQUFBQUFBQURVUnBUQkFHcUthMlNuU3RMeUpRdTl6b0k2YnZHQzJkdGUyZW1lQmdFQUFBQUFBQUFBb0JhakRBWlFZNHpzUkVtYU5XT1NyTFZleDBFZFphM1Y5Q2tUSkVtdTBWU1A0d0FBQUFBQUFBQUFVR3RSQmdPb01XN2NmaWhybzNOblRsWHhoaUt2NDZDT0t0NVFxRm5USmtsU3pNcjkzT3M4QUFBQUFBQUFBQURVVnBUQkFHcE1SQldMck5HY1dDeXFIOGFOOFRvTzZxakpFNzVUSWhHWHJKMGZxMHdzOERvUEFBQUFBQUFBQUFDMUZXVXdnQnF6Tmg0dnNWYmZXMnZ0OTE5OUpqZVI4RG9TNmhnM2tkREVjVi9KV211dDBROXVlWUFsNWdBQUFBQUFBQUFBN0FSbE1JQ2FzMnhacGJVYUw1bks5V3RYYWVYeXBWNG5RaDJ6cW1DNTFxeGVLU05GWlRWaDNib1paVjVuQWdBQUFBQUFBQUNndHFJTUJsQ2pYT05PTjhZV1ZWU1VhOEhjR1Y3SFFSMnpaT0ZjbFc3WkxNbVUyTGlkNUhVZUFBQUFBQUFBQUFCcU03L1hBUUFjWGdybXpaemJLci9IcWxnMDJuejJ6TWs2WnZDcENvZFR2STZGT2lBYWpXajJqTW1xckt5UTVLNWR2bWpHZEs4ekFjQ1B0cFNVcXFoNG80cUtOcW15b3RMck9EaU1oY0loWldjM1VIWldmV1hXeS9BNkRnQUFBQUFBOEJobE1JQ2FGcmV1KzdyeCtmclBuRFpKeTVjdVZNZE8zYjNPaERwZ3phcVZtakp4ckNUSldyMGtpWWRPQS9CY1NXbVo3bjk0aEw3NlpvSVNia0t1SzdtdTYzVXNITWFNTWZMNWpIeU9ULzM3ZHRmd29iZXBYcjEwcjJNQkFBQUFBQUNQVUFZRHFISGxHeE92cG1VN3Q1V1ZibW41NlFmL2p6SVllK1REOTk1VWFjbG1XV3VYbGhYSFgvUTZEd0RNbXJOUXcvN3ZXVTJaTmtmV1dnV0RJYVdtcGNzZkNIZ2REWWV4UkN5bXN2SXlsWmVYNmZNeDQ3U3U4RTdkZmR2djFMdEhGNitqQVFBQUFBQUFEMUFHQTZoeGhZVnpTbE1hOUxqWDU5UExZNy81M0gvV0x5NVd5emJ0dlk2Rldtelprb1g2ZHN3bnNsWUp5UjFlV0RpbjFPdE1BQTV2SmFWbHVudm9FNW96ZjdFQ3dhQk9PT2xNZGVsK2hETHJaeWtVQ25zZEQ0ZXhhRFNpelp1S05YZjJOSDMreWI4MVk5WjgzZnZnWC9UVzMvK3NlaG1zRUFZQUFBQUE0SEJER1F6QUUyNTUvQ05maG4rOFpJNSs0NVZuZE92ZHd4WGtoK2VvUmpRUzBiL2VmR25yRzJNbnhSUE9SOTRtQWdEcHp5TmUxcHo1aXhVS2hmWEhvVStvZlg1WCtYeCtHV084amdiSVdxdGVmUWZxbU9OTzFnTi92RVlMRmkzVlE0ODlwMGNmdk0zcmFBQUFBQUFBb0lZNVhnY0FjSGdxS0ppOTBicjJUVmtiV1RodmxtWk1tK2gxSk5SU2MyZE4xZnk1MHlVcFpsejdyNElGMDlkNG5RbkE0YTIwdEZ4ZmZqMWVrdEdnd2FlcFhjY3U4dnNERk1Hb05Zd3g4dnY5YXRHNnZRYWZjcFprakQ0Zk0xWWxwV1ZlUndNQUFBQUFBRFdNbGNFQXZHS3Q5RjlKMTFlVWwrV1AvdmpmeXUvY1Era1o5YnpPaFZxa29xSmNYMzQyU2xzMmI1S2tOYkY0NHQrU1hJOWpBVGpNRlcvY3BGZzhybUF3cUphdDJ5a1FDSG9kQ2FpV3orZFQ2N1lkRlFxRmxIQVRLdHF3VVJucGFWN0hBZzQ3VzByTFZMUnhrellVYjFGRlphWFhjWEFZQzRkQ2FwaVZxZXdHbWNyazBRRUFBQUNIRGNwZ0FKNVpQbi9HMGhiNTNZYzcxcncwYS9wRTM5ZGZmS1RUejc3QTYxaW9SYjc5OGhOTm52Q2RyRlhDZFJQRENoYlBYdVIxSmdEWXNIR1RZckc0UXVHd0d1YmtlaDBIMktVR1dkbEtUVTFYUlhtcENvczJxblhMUEs4akFZZU5rckp5UGZEa2kvcHE3QlFsWEZldXRYSmRmcThSM2pIR3lPYzQ4am1PK3ZmcXJFZitlSzNxWmZCTFFnQUFBSWM2eW1BQW5sb3hiOGFicmZKN0hCdVB4eS8vMTVzdnEzWGJmSFh1MXN2cldLZ0ZGczZicWJkZmUxN3hlRXpXMmpkWExKajVpdGVaQUVDU29wR1lYTmZLOGZrVURQSzhlOVJ1d1ZCWVByOWZydXVxc29JVmlVQk5tVFYvaVlhTitMdW16bG9nYTYyQ3daQlMwOUxsRHdTOGpvYkRXQ0lXVTFsNW1jb3J5dlg1ZDVPMDlyWmh1dWNQbDZsWDE0NWVSd01BQU1CQlJCa013R3V4c3NyWVhXa3B3ZjVsWlNYNWYzMzhmblBYZzArcldmTldQSHZ4TUdXdDFkclZLL1hzazhOVVZscGlKUzJ3cnZ1QXBKalgyUUFBQUlEZEtTa3IxejJQUGE4NWk1WXBFQXpxaEpQT1ZKZnVSeWl6ZnBaQ0lYNkpDTjZKUmlQYXZLbFljMmRQMCtlZi9Gc3o1eTdXdlgvK205NGNNVlQxZUl3QUFBREFJWXN5R0lEbkNwZk5XWi9TdnNmdFBwOWUzbGhjbFBQS3lDZDA5ZlYzS1NlM2lkZlI0SUZOR3pmb2xSZWUxTnJWS3lXWkxkYTFkNjVZT0hPWjE3a0FBQUNBUGZIbkY5N1NuRVhMRkFxRjljZWhUNmg5ZmxmNWZINSsyUlcxZ3JWV3Zmb08xREhIbmF3SC9uaU5GaXhab1lmLzhvcUczM1d0MTlFQUFBQndrRGhlQndBQVNlNktoZE0vdGRZK2JLM1ZuSmxUTk9MeCsxV3laYlBYdVZERHRtemVwS2NmdlZjenAvNGdhNjBTSmpGMCtRTC9oNUo0dUJvQUFBQnF2ZEt5Y28wWk8wbVMwYURCcDZsZHh5N3krd01Vd2FnMWpESHkrLzFxMGJxOUJwOXlsbVNNUHY5dW9rckt5cjJPQmdBQWdJT0VNaGhBYlJGYk5uL0dVOWE2RHlSY3QzekIzSmw2OE80L2FNMnFGWEpkZXNCRG5iV3UxcXhhcVVlSDNxSjVzNmNwa1hBckVnbDcvOHE1TTUrVUpyTTlOQUFBQU9xRTRrMGxpc1VUQ2dhRGF0bTZuUUtCb05lUmdHcjVmRDYxYnR0Um9WQklDZGRWVWZFbXJ5TUJBQURnSUtFTUJsQ3JMSXVYRDFmQzNpT3JMU3VXTHRMancrN1FWNTkvcUZnMDZuVTBIQ1N4V0ZSZmZmNlJubmo0VGkxZU9GZFdLcGV4UStPbGhZOTduUTBBQUFEWUc4V2JOaXNXanlzVURxdGhUcTdYY1lCZGFwQ1ZyZFRVZExuV3FxaVluYmtBQUFBT1ZUd3pHRUR0c21oUkpKNlg5N3cvTmF0WWpubHUxY3BsS2ErOStMUW1mUGVsenY3VnBlcllxWWNjaDk5ak9SUzRycXVGODJiclArKytvcm16cHFteW9ueHJFV3gxYlhSTDRUOVhyMTdOUG1VQUFBQ29VeUxSbUZ6WHl2SDdGQXlHdlk0RDdGSXdGSmJQNzVmcnVxcW9yUFE2RGdBQUFBNFN5bUFBdFU1QlFVR0ZWUEJxWHNldVUvM3kvYjJpdkx6SDlLa1RmTE5tVEZiUHZnTjArbG5uSzY5RmE0WERxUXFHUWw3SHhWNklSaUtxckt4UXdZcWwrdlREZHpWcC9EZEtKQkt5MXJveW1oRlB4SzR1V0REbkI2OXpBZ0FBQUFBQUFBQndLS0FNQmxCckZjeWZOYU5KNjA0L0Q0V0N2N015WnlZUzhjNlR4MytqcVQ5OHAyYk5XNmxWbXc1cTBxeUZzaHJtS0NVMVRlR1VGUG45UEpPck5vbkhZNnFzcUZCbFJabUtOeFJxZGNGeUxWKzZTQVVybDhwTkpDUkoxdHI1MXBoUk5wNTR2bURobkNVZVJ3WUFBQUFBQUFBQTRKQkJHUXlnVmx1emRPNXl0V3YzUUhPRlh6UiszeEJIK3EzcnVyMVhMbCtpbGN1MzlvYWhjSXI4UHI4Y3YwK09ZUXZwMnNSYVY0bDRRdkZFWE5GSXBheTEyeDNUZEd2MHQwVFVmRmJnbEs3UW9rVVJENk1DQUR4VXRHNjE0dkdZY25LYnllZm5yeWdBQUFBQUFBQUhDajlwQVZEN0xWb1VXU2t0MXRiL2pjeHJrOS9ORndpZFp4d3p5TWkycnF3c0R4cHJmTlpZUjZJTnJsMnNhNnh4Wld4Q1V0UjF0ZHd4OWh1NWlYOHVXekI3dXRmcEFPQnc4OGJJeC9UZDZQY2xTVmZjT0ZSOUJ3N1pvK3R1LzgwWkt0bGNyTTQ5KyttNnU1K285cHhIN3JoU0s1Yk1VMjdURm5yZzZiZjJLdGY3Yno2dlNXTy9rT1B6NmFxYmg2bm5rWVAyNkxvSjMzeXFWMGI4YWEvdTlhUHFQc3Mvbm50RVk3LzhVSmxaT1JvKzhqL0o4ZXN1T0U3eGVHeW5jejM5eHBjS0JubDBCUUFBQUFBQXFIMG9nd0hVT1FWTDVzMlVORk9Tc3JNN1pvUXovYmwreDZaYm41TnF4RDdSdFlsVklocEx1T1hHTmFYbEpySytlTkdpTFY1bkFnRFVQdk5uVDVVa0dXUFVvVXV2ZlpyanpBdXVWbTZUdk4yZTk5YmYvcXpTa2szN2RBOEFBQUFBQUlDNmhqSVlRSjFXVkRTL1JFVXE4VG9IQUFDMVFlbVdUYnI3bW5OM2VuejcxYTJ2L1hXWVhuL3VrV3JQYTlXdXMyNTZZTVF1Ny9YUHZ6K3Q3NzhZbFh3ZmkyN2Q3WC9kNmhXNjRhTEJ5ZkdPWFkvUU5YOThUSkwweVh1dnFXamRxaXJ6eEtJUmxXd3VsaVNGd3FuNjEydC8zZVY5ZjNuWkRRcW5wTzR3L3VtL1g1UGorSFo1clNSVmxKZnU5cHlkeWNwcHJMeFc3U1ZKU3hmTVR1WUdBQUFBQUFDb3JTaURBUUFBZ0VOSU5GSzVSK2ZGNHpGcEoxc2ZSN2NWdTAvY2Y2MjJiQ3BXMmJhVnRJdm1UdGNETjF5Z1U4KzlUTEZvWktmMzJuNTgrOWN6Sm4yblpRdG43elJUZWVrV2pmM3l3MTNtUHVmWHY1ZXFLWU5QKzhYbGF0UjQ5eXVEM3hqNTJBNHJnLzk4M3pWYXNXUitzaXpmWEZ5WUxMUWZmT2JkNUhtZGUvVFRyNisrWFpMMHpDTzNhZGFVc2J1OUh3QUFBQUFBZ0pjb2d3RUFBSUJEUkRDY29ndXV1bldueHlkKzk3a1d6ZDM2eVBZQkoveE1MZHZtVjN0ZXZmcFprcVQxYTFkcGMzRmhjandhcWRTNjFTdFVVVmFpWTA0OFM1MjY5MGtlKy9jYno2bG8zV3BsTnNqV2VaZmZzTjFjRGZmck0rMnBELy81a293eHV6MnZ1Z0k3R3RteDJQN3h2WFhkQXhNUUFBQUFBQURBQTVUQkFBQUF3Q0VpR0F4cDBFbm43UFQ0eXFVTGsyVndmdmUrNmp0d3lDN25PM3J3R1Nvdks5WDNYNHhTTkZLcHJPeGM5VGp5V0RWcTBselp1VTJWbmRzMGVXNzR2ZGUyWmdpRmxkKzliNVY1S3NwTGxaS2FubnlmbHBHcDRTK00wcDU2ODRYSE5HN01SenVNdCtuUVZSZGZjOWNlejdPOStsazV5ZGQ5Qmd4VzZ3NWROSFBTZHlvdVdxZGdLS3lqamo5ZGtoUU1wZXpUL0FBQUFBQUFBTFVCWlRBQUFBQndpRm15WUpZMkZLN2RZWHo3NS9VdW5UOXJoK01Oc3h1clRjZXV5ZmMvTys5S1NkS2s3MGNyR3FsVTQ3eFdPdS95Ry9UMlMwOW94RU0zVjN2dndyVUZ1dVd5VTZxTXBhU202NGxYUDYweTV2Zjd0V1RCTEsxWVBHK1huK1dZRTgvZVljWHYybFhMTmZUR0MzZDUzWjQ2OXBSejlhc3JiMVlpa2RDazcwZHZ6WnVXb1Y5ZFdmM25Bd0FBQUFBQXFFc29nd0VBQUlCRHpMZWYvVWZqdi81a2wrZU0rZVJkamZuazNTcGpmUVlNcmxJR0gyd3pKMyt2LzI1YlVid3ovWTg3YllleGV2V3pkUDRWTngyUURNMWF0cE1rTFYwd1MyVWxteVZKMGNvS2JkeXdYZzBhTnBJa1dka0RjaThBZ1BTdjEwWm85QWR2N3pBZURJV1ZrOXRNWFk4WW9DRS8rNVhTNjlYM0lOM2VpY2RpcWlndlZVWm1BNitqQUFBQUFEdEZHUXdBQUFCZ3EycWV1WnRJSkNTN3RReGR0M3FGWG56eVhwMXcrdm5xZDh4SjFVNVJVVkd1aWQ5K0prbHEyVFpmTGR2bXkvSDVEbWpNMUxRTUhYZnFMelQrNi8vcW55OC91VTl6dE8vU1M3Ky9mWGp5L2ZTSjN5UmZWNVNYNnNHYkw5YTVsL3hCQXdlZm9VUThMa2x5SEdmL2dnTUFkaW9hcWRTcUZZdTFhc1ZpVGZ6Mk05Mys4QXZLYkpEdGRheHF6Wm4rZzc3OTdEK2FPM09pVGp2M2NwMTAxb0haclFJQUFBQTRHQ2lEQVFBQWdFUE14ZGZjcFY5ZmZZZSsrZXc5dmYvV0N6cnVsSE4xeHE5K3U4TjVXelp0MFBBN3JsVEpsbzJTdE1QemhoKzU0MHF0WHJGWThYaE1rclJoL1JwdFdMOUdnMDc2dVFLQlFMWDNqa1lxa3F1U0haOVBMZHZtNzlGemQ0Zi9iWlRTMGpNbFNhUGVHcW5QUjcyNTIydmlzYWdxeWtzbFNSZGNkYXNjWjJ2cFhGRldxdmRlZjBhUzFHL1F5V3JYcVdmeW1xLysreSt0V3I1SWtZcnk1RmhGZVpuR2ZsbjFtY1FWNWFWNi9mbmhDb1ZUazJNK0gzOTlBb0FEcVgzbm5qcnltSk5WV1ZHdWVUTW1hdmEwOFpMMC85bTc3L2lvcXZ5TjQ1ODdMVDJCa0VwQ0FpUWtRRUx2VFhvUkJFUkZiRmhRRjhXMTRDS0tpdGg3NzRwZExBZ1dVRkhwdlVqdlZYb0xnWkNRbm1tL1B5SUQrU1doS0RBQm52ZnJ0YnR6N3puMzNHZkdOY25NZDg0NVpCeE1ZOW92WTdsaTRGMWVUbGkycGZPbnNlTFBXZDZPSVNJaUlpSnlTdlJwaG9pSWlJaklCY1prTXBHYm5jV1VuNytocUxDQXlSTytJakltbnRZZGUzbjZPQjBPUG43dE1VOGh1T09sL2FsVnQyR0pjUTZsNy9NVWdvOEtpNnpLNHJtVG1UdDE0a2x6ekovK0MvT24vMEp5YWhQdUcvWG1DZnVhVFdZc2x1SzNKLzkvaitCVEVSQVk3Q25XSG4rOXpjZVB3S0NRWS9jcG82QTdaOHBQNU9WbUgzZU5MeGFyallEQUlKSlNHeDI3MXFxM1R5SWlaMUprMVhqYWR1a0RRSmZlMS9ES1kwUFlzbjRsQUJrSDkzc3ptb2lJaUlqSUJVT2Zab2lJaUlpSVhJQ0NRaXB6eHdQUDhjcklJZGp0Ulh6MXdRc1VGUmJRb2NlVkZPVG44ZEZyajdGMTB4b0FJcXZHY2ZuMWQ1UWFvMnExR2dSWENtWDEwdmtVRlJaUXQyRUw3bjdrVlNaUE9QbXMzZE0xZmRJNGJENitBR3pidlBhMHI1LzQ3V2hQRWRqbGNuck9yL2h6TnB2V0x2TWNIejUwb05TMXMvNzRvY1N4WDBBUXc1NTZqL1Q5dThuTE9WWWs5dmNQS3ZmK1MrWk5vMzdUTnA3bklDSnl2ckVYRmZIVS9UZVFucllIZ0xaZCtuRDk0QWNCY0x2ZFBQUEF6ZXpac1FXQXZ0ZmRRWTkrQTRIaVdid1R2LzJRZGNzWGtaK1hRM1MxR3ZRZWNCdlRmaG5MeGpWTEFiajkvcWRvM0tyVFNUTUVCaDNiSnpnbXZsYXA5aFdMWmpGMzJzL3MyTEtldkx4cy9QMkRxRjZyTGgxNlhFbEtvNVpsUHFmWlUzNWs2ZnhwN04rOWc2S2lBa0lxVlNFNXRRbGQrMXhIZExVYXBmb3ZuRFdKK1RNbWNUQnREd1Y1dVFTRlZDWWh1UjYzRG4yU3hmT204c25ybzBwYzgrT1lkL2h4ekR0RVZvM2o4VGUrT2VsekZCRVJFUkU1MTFRTUZoRVJFUkc1UU1VbjFHSFFmWS96MFd1UDRYUTRHUHZ4cSt6ZXZwbWRXemV5YTlzbW9IaW03NzBqWHkremlIbi9FOFZMTFErL3JUZEZoUVdlOHgwdnZZcVVSaTM0NEtVUnVOMXU3bi9pSFh4OGk1ZUN6amlZeGpQRGJnS2dXOS9yNmQ1djRDa3RyL3piOTUvOXErZmFwZmUxbVArZVdaeWZtODM0ejk4Q29HN0Q1aVNsTlBiMG0vN3JkNTVpeGxGaEVkRmtwTzhuUENxRzlQMTdQT2ZDSXFKWnQyS1JwMTlnY0NYS00vN3pOL251azlkNDhlTmYvdFh6RUJIeEZxdk54b0JiNytmdFovOEh3SUtaazdqMHlwc0pEWXRrK2NJWm5wK2QxV29rMGFYM3RRQ2s3ZHZGSzQvZTZWbGxBbURYdGsyOC8rSkRucVgvVDBWK1hpNHJGczFpMWRLNUFFVEgxcUJUei82ZWRyZmJ6WmZ2UHN1Q21aTktYSmVUbmNtYVpmTlpzMncrWGZ0Y1YySlo2WndqbWJ6NTlGRFA3N3VqTWc2bXNXRG1KSmJNbThvdDk0NmlVWXNPQUxoY0x0NTkvZ0UyckY1U292L2hRd2RZOGVkc1JFUkVSRVRPVnlvR2k0aUlpSWhjd0JvMmI4OGREenpQaDY4OGdyMm9rSG5UZnZhMGhZWkhNZlR4dDZrY0ZubGFZMXB0Tm5adDNlUXBuRTc0K24xdXZ2c3hBUEp5YzQ3cjU0Ti9RUG16YVk5bnNaUzlCL0dKbG93Mm15MmVJdmI0ejh0ZWhucnB2R2tzWHppenhEbWJqMitKNG5kQzdRYlk3VVZFeDlid1BLZWp0bTlaNzNrY0hoVmJiaGE3dlFqYzduTGJSVVRPQnltTld0S3dlWHRXL0RrTHA4UEI3ejk4d1RXMy9ZOWZ2dnNFS040TGZ1Q2RJenpMK24vMS92T2VRckIvUUJEdHV2YkZhdk5oOXVTZk9KSjU2S1QzbXp0MUFuT25UdkFjRzRaQng1NVgwM3ZBclo0dkdRRk0vZmxiVHlIWU1BeGF0citVcU5nYTdOcTZnU1h6cHdFd1plTFhWSzlWbDhZdE93THd4YnZQZWdyQmZ2NkJ0TzNTaDRDZ0VGWXRuc1BXVFd1dzI0djQ5TTBucWY1R0hTcUhSYko1M1FwUEliaHlsUWl1Kzg5d2dpdUZjdkRBWGxiK1hReE9TSzdIb1B1ZVlPNlVDWjVWSjVxMzYwWnFremI0K2gzYlkxNUVSRVJFcENKUk1WaEVSRVJFNUFLV2taN0dqci9XWS9QeHhWNVVXS0xONVhJeTg3ZnhOR25kaWZpRU9xYzFic3NPbDdMOHoxbXNXanlIUmJQL29FbWJMdFJyM1BvZjUzenVnNS9LblhucmRybEtuWE02blRpZER2cmZmRytwdHZ6Y0hINFlVenlydVVuclRpVFdhVmlxRDhEdUhWdUlqVThrc1haOWFpYWxzbnhSeWFLeDIrMW15YnlwUVBFK3pQRTFrOHZOWDFpUVIwamxzSExiUlVUT0YvMXZ2cGQxS3hkUlZGakFnaG0vVWpXdUp2dDJid09LVjN5b1ZpTUpnUDE3ZHJCNTNRclBkZmVNZkozNGhOb0FOR3ZiamFmdXY2SFV2dk1uNDNhN1dUaHpFbWF6aVQ3WERNWnFzK0YydTVuNjg3SGxsNis4Nlc0Njl4cmdPYTRVRnNIVWljWHRNeWFObzNITGp1emJ2WjNWUytjQnhjWGorMGE5U2R6ZlA4Tzc5cm1PbHg2OWcrMmIxMkl2S21UTzFJbjB1ZVoyY3JNelBaYmE4azRBQUNBQVNVUkJWR01HaFlSU0s2VVJQajYreE5WTTloU1lROE1pQ1EyTFpNT3F4WjVpY0V4OExacTE2WEphejFORVJFUkU1RnhTTVZoRVJFUkU1QUxoY3JuSVNOL1AzbDFiK1d2REtqYXNYc3JPclJ0SzlMRmFiY1d6V0lITVErbE1tZmcxVXlaK1RXaFlKTEhWYXhFZFc1M29halZwMUxJRE5wc1BBRzUzNldJc3dIVzNEMlB6MnVVMGJOR2UycWxOQWNqTnpqcDJyNyt2TDArM1B0ZHpTZGZMQWZBUERDNnpqOE51OSt4dGZQeVlMcWV6M0tXbFhjZmxYYjFzUVlsaVJZbjdYMzREc2ZHSkpLVTB4bUsxbGlvR0w1MC8zVk1BcVYyL0dYNEJnV1dPazUrYmpkUGhJS0NjNXlBaWNqNEpEWS9rMGl0dlpzTFg3K053MkJuMzJSc0FSTVhFMC9QS1d6ejlqdi9aSEo5UXgxTUlCb2lJamlVK3NRNS9iVmgxd25zbDFLNVAwOWFkY1RvZDdOK3prei9uL0VGK1hnNVRmLzZXSTFtSHVlWHV4MGpmdjhjenk5Z3dETnI5L1h2anFPWnR1M21Ld2RzM3J3TW9jZC9xdGVwNkNzRlEvT1dlWm0wNnMvM3YvZW0zYjFuM2Q3OFV6QllMVG9lRG5WczM4TmgvcjZiRkpkMXAzZWt5b21MaVQvSFZFeEVSRVJHcGVGUU1GaEVSRVJHNVFDeGZPSU9QWG51c3pEYWJqeTl0T3ZXbSt4VUR5VHgwZ0luZmppNnhIMjdHd1RReURxYXhhc2xjRXBMcjBlS1M3a3lmOUIxWkdRZkpPVkk4VytyL0wrVWNVam1NNGM5K3lLRUQrMWkvNms4TXcyRFc3ejk0Mml0WGlUaGhYcitBd0ZJRjFqbFRKckJ4elJJc1ZodE91NTBkV3pkNGxtNE9ES3FFajY4Zm1SbnBMRnN3bmM2WERTaHJXUEx6Y3ZubHU0OEJxRjJ2Q1FuSjljcnM1M1RZV2JkaUVYVWJ0aWpWbHBWNXlGTUFBZWpXOTRZUzdTYXoyZlA0eHpIdkFoQVVVdm1FejFkRTVIelJxV2QvSm8zL0ZIdFJJUzZuRTRBV2wvVEFhck41K2h6OTNRQ1V1ZDJBcjEvQVNlOFRIVnVERHBkZTVUbXUzNnd0N3o3M0FBQi96djZEdnRjTUp1ZTRHYnNCUVNHZUx5b2RkZnlxRWc2SEhZZmRUbTdPRWMrNVNxR2xmeGNGQkIyN3BpQS9GeWllOVh2RDRJZjQ5cE5YS2N6UDQwam1JYzhYcHRyM3VKSUJnNGFlY09zQ0VSRVJFWkdLU3NWZ0VSRVJFWkVMUkpQV25aazkrU2ZQMHBVbWs0bWF5ZlZvMHJvekxTN3BqcDkvY2VFMXBGSVY3bjdrVmRMMjdtVCs5RjlZdVdRdWFYdDJlTWE1OHNiL0FyQmgxUkxQTXBzQTBiSFZTOTB6S2lhZUg3NThwMFEvQUI5ZlAxSWJ0enJ0NStEckg4RFMrZFBMYkd2Wm9RY0FodzdzNThjeDc1MXduS09GNjFXTDU3SnE4ZHh5KzdWbzM2UE1ZdkNSdzRjOHk1czJiZDJaNU5UR0pkcXJoRVY1SGkrYS9RZFE5dXNqSW5JK212N3JkNlcyRnBqeTh6ZTA3ZExIVTN3OXVtOHdRRjVPRnY5ZlprYjZhZCszMXY5YjF2L0EvbDFVQ2czM0hPZG1aK0YwT0RBZmQrL2o5eWIyOHcvRVlyWGlmOXdYamNyYXV6anI4TEZ6UVNHaG5zY3RPMXhLYXBQV0xKcjlPMy9PbnV4WlhXUFc3OStUV0xzQlRkdDBQdTNuSkNJaUlpTGliU29HaTRpSWlJaGNRSzRZZUJmTEY4MmtlbUpkRXVzMElEQW9wTnkra1ZYajZIZkRFUHJkTUlUREI5UFlzWFVqK2JrNTFFaEtCU0Erb1RaclZ5ekUxeStBaE9SNmRPbDliWm5qMUtpVlVxSVlIQlZiblFHRDdzYy9JS2hFUDV2TkI1dVBMejQrdnVWbVNxcGJlbi9meWxVaWFOaWlBNzJ2K1E4QUNiWHI4ZFkzTTB2MU81T3ExVWhpNk9OdjhjMkhMM0hON2NOS3RiZS85RXJXclZ4RTJ0NmRHSVpCMVdvMTZYQnAvN09hU1VUa1hOaS9ad2UvanZzRWdPQktWYWpmdEMxenAwNGdMK2NJUDN6NURqZmU5UWdBa1ZXUExaMzgxOGJWcE8vZlEzaFVERkM4aFBTZUhWdE8rOTRiMXl3dGNSd1VVcG1JNkdvRUJJV1FtNTJGMisxbTBlemZhZDNwTWsrZmhUTi85enhPck5NQUtQNjlkTlMyeld0SjI3dVR5S3B4QURnY0RwYk1tM0xzbXRyRjF6aWRUc3htTTRGQklYVHVOWURPdlFZdzdyTTNtZjdyV0FCMi9MWE9Vd3crZnFXTTdLelN4V1lSRVJFUmtZcEV4V0FSRVJFUmtRdElmRUx0RXZzMm5xcktZWkdsbHZuczFYOFF2Zm9QT3VtMUhYdjJwMW03YmxpdFZ2d0Nna290NFhuVTBNZmZPdWxZSVpYRGVQM0xxUmlHZ1dHWU1Gc3NtRXltVTNzUy85TEFPMGN3OE00Um51UFkrRVFlZU9hRE12dEdSbGZqOFRlK09TZTVSRVRPRlpmTHhaajNudk9zak5EOTh1dHAxTElqaTJiOWh0MWV4SUtaazJqVjZUSnExV2xBVWtwakFvTXFrWk9kaWRQaDRKWEhodEN1YTEvc1JZWE0rdVBIVTdwZjJ0NGR6SjA2RVpmTHliNWQyNWsvNHhkUFczUnNEV0xpRWdEb2VPbFZudVgvdi9yd1JiWnRYa2RFZERWMi9yV2VKZk9uZWE0NStxV2wyT3ExU0VwcHhLYTF5M0U1bmJ3ODhrN2FkTzZObjM4Z0t4ZlBadGUyVFVEeHN0T3RPL1VDWVBHY3lTeVpONVZtN2JvUkVSMUxZVUVCdTdadDlJd2RldHlLRUtIaHh4N1BuZm96dnY2Qm1FMW1lbHh4NDZtLzJDSWlJaUlpNTRpS3dTSWlJaUlpOHEvNCt2bmo2K2QveHNiejhmVTdZMk9KaU1pcG0vbjdlUDdhdUJvb1hwV2hYZGQrV0cwMjJuWHI1NWtoKyszb2x4bng0cWRZYlRZRzNIby9INzlldkZkOTF1R0Rub0p0YUZna1laRlYyYjE5Yy9IQTVleTF1M25kQ2phdlcxSHFmRUJRQ0xmYzg1am51SHUvRzltNWRTT3Jsc3pGNVhReWQrcUVVdGRjZWVQZEpLVTA4aHpmZlBkanZQYjQzYVR2MzAzT2tVeisrUEhMRXYxOS9RSzQvZjZuQ1FnTUJzRGxkckYyeFVMV3JsaFlhdXlvMk9xMDdORFRjOXk0WlVkK0hqc2FwOE5CUVg0dXY0ejlpTWlxY1NvR2k0aUlpRWlGcEdLd2lJaUlpSWlJaU1oRjd1Q0JmVXo0K3RocUNMMzZEOEpxc3dIUXZkOE56SjA2Z2FMQ0F2YnUyc3FNWDcramE5L3JhTnFtTTM3K0FVd2EveW03dG0vR1lyRlNwMEV6cmh4NE54KzgvTEJucktONzFwK0l4V0tsU2tRMEtZMWEwcTN2OVlSVURqdXV6Y0lkdzU5bjBhemZXVER6VjNadDIweGhZVDVCd1pWSnFGMlBUajBIa0ZDN1hvbnhLbGVKWU1RTG56QmowamlXTDVySmdYMjdjRG1kVks0U1FkMUdMZW5hNXpxcUhEZkRONjVHRWcyYnQyZjdYK3ZJeWNyRXg4K2ZLdUhSTkd2YjllOVp4UUdldnVGUk1ReDU4RVVtZmp1YWZidTNZVFpiaUUrc2Mvb3Z1b2lJaUlqSU9hQmlzSWlJaUlpSWlJaklSUzRzSXBvM3hrd3JzeTA0SkxUY3RwUkdMVWxwMUxMRXVhTENBdEwyN3ZBY1IwUlg4enkrOHNhN3VmTEd1MDg3bjJFWXRPeHdLUzA3WEhySzEvajVCOUR6cXB2cGVkWE5KKzBiVzcwV2d4OTQ5cFRIcnR1d0JYVWJ0ampsL2lJaUlpSWkzbkp1TnQ4U0VSRVJFUkVSRVpFTHlzRzB2YmpkN2hMbjNHNDNQMzMxUG9VRitVRHgzci9IejhBVkVSRVJFWkZ6U3pPRFJVUkVSRVJFUkVUa3RNMzY0M3ZXTEZ0QW81WWRpWWlLSlR2ck1LdVd6bVhMK3BXZVBuMnV2ZDJMQ1VWRVJFUkVSTVZnRVJFUkVSRVJFUkg1Ui9idjJjRnYzMzlXNnJ4aEdGeCsvUkFhTm0vdmhWUWlJaUlpSW5LVWlzRWlJaUlpSWlJaUluTGFVaHUzWWQvdUhlemVzWVhjSTVtWXpHWXFoWWFUbE5LSTlqMnVKRFkrMGRzUlJVUkVSRVF1ZWlvR2k0aUlpSWljQmg4ZkcyYXpDYWZMUlZGUm9iZmppSnlRdmFnSXA5T0p5V1RDMTgvWDIzRkU1QUtUbk5xWTVOVEczbzRoSWlJaUlpSW5ZUEoyQUJFUkVSR1I4MGw0V0NoV3E0V2lvZ0l5RHgveWRoeVJFOG8rY3BqQy9Eek1ab09vaUNyZWppTWlJaUlpSWlJaTU1aUt3U0lpSWlJaXB5R3NTbVZzVml0RmhZWHMzckVWaDhQaDdVZ2laWEs1WE96ZXVaMkNnbnpNSmpNUktnYUxpSWlJaUlpSVhIUlVEQllSRVJFUk9RMCtQamE2ZG1pTjIrMW14cFNmT1hRd3pkdVJSTXFVbTMyRTN5YU14ZVZ5MGJON2UzeDlmTHdkU1VSRVJFUkVSRVRPTWUwWkxDSWlJaUp5bXU2K2N5Q3o1aTFtMjQ3ZFBEWnNNRjE3OWlPNWJqMkNnaXRodGRxOEhVOHVZdmFpSXJLenM5aThZUTJUSjMxUGJtNDI4ZFdxOHNDOXQzbzdtb2lJaUlpSWlJaDRnWXJCSWlJaUlpS25LVGdva0tkRzNzZnpyM3pBbXZXYkdmLzFSL2o2K2hFWUhLSmlzSGlWM1Y1RVR2WVJDdkx6QUVpdVZZT0hodDVPY0ZDZ2w1T0ppSWlJaUlpSWlEZW9HQ3dpSWlJaThnKzBhRnFmejk1L25tR1B2c2pNT1lzb0tNaW5vQ0RmMjdGRVBGcTJhTVJiTHp4Q3BVckIzbzRpY3RId3Rka3dtMDA0WFM2S2lncTlIVWZraE94RlJUaWRUa3dtRTM2K3Z0Nk9JeUlpSWlKbmlZckJJaUlpSWlML1VFaElFS1BmZW9xc0l6bWtIVWduUFQyRHZQd0NiOGVTaTVpZm53OFI0VldJQ0s5Q3BSQVZnVVhPdGJBcWxiQmFMT1RuNXBONStKQzM0NGljVVBhUnd4VG01MkUyR1VTR2hYbzdqb2lJaUlpY0pTb0dpNGlJaUlqOFN5SEJnWVFFQjVLVVdNUGJVVVJFeEl2Q0tsZkNaclZRVkZqSTdoMWJjVGdjV0N6NjZFVXFIcGZMeGU2ZDJ5a295Q2ZRMzQrSXNNcmVqaVFpSWlJaVo0bkoyd0ZFUkVSRVJFUkVSQzRFUGo1V3VyUnRodHZ0WnNhVW56bDBNTTNia1VUS2xKdDloTjhtak1YbGNuRnBwMWI0K3RpOEhVbEVSRVJFemhKOVBWVkVSRVJFUkVSRTVBeTUrNWIrekY2MGdtMjc5dkxZc01GMDdkbVA1THIxQ0FxdWhOV3FncHQ0ajcyb2lPenNMRFp2V01Qa1NkK1RtNXROZkV3VUR3eSszdHZSUkVSRVJPUXNVakZZUkVSRVJFUkVST1FNQ1E0TTRLbGgvK0c1ZDc1ZzdhYXRqUC82STN4OS9RZ01EbEV4V0x6S2JpOGlKL3NJQmZsNUFDVFhqT2ZCTzI4Z09EREF5OGxFUkVSRTVHeFNNVmhFUkVSRVJFUkU1QXhxM3JBdW43M3lLQTg4K3pZekZ5eWpvQ0NmZ29KOGI4Y1M4V2paSkpVM1J3MmxVa2lRdDZPSWlJaUl5Rm1tWXJDSWlJaUlpSWlJeUJrV0VoekloODgvUkZaMkxtbnBoMGcvbEVsZWZvRzNZOGxGek0vUGg0Z3FsWWtJcTB5bFlCV0JSVVJFUkM0V0tnYUxpSWlJaUlpSWlKd2xJVUVCaEFRRmtGUXp6dHRSUkVSRVJFVGtJbVR5ZGdBUkVSRVJFUkVSRVJFUkVSRVJFVG56VkF3V0VSRVJFUkVSRVJFUkVSRVJFYmtBcVJnc0lpSWlJaUlpSWlJaUlpSWlJbklCVWpGWVJFUkVSRVJFUkVSRVJFUkVST1FDcEdLd2lJaUlpSWlJaUlpSWlJaUlpTWdGU01WZ0VSRVJFUkVSRVJFUkVSRVJFWkVMa0lyQklpSWlJaUlpSWlJaUlpSWlJaUlYSUl1M0E0aUlpSWlJbk8veTgvUEp6c2tqT3llWHdrSzd0K1BJUmN4bXN4QVVHRUJ3VUFCK2ZuN2VqaU1pSWlJaUlpSWlYcVppc0lpSWlJaklQNVNmWDhEbjMvekVuMHRYa1plYlIwNXVQbmE3dzl1eDVDSm1zVmdJRFBERlA4Q2ZSdlhyY051Ti9mSDNWMUZZUkVSRVJFUkU1R0tsWXJDSWlJaUl5RCtRY1RpVFI1NThuV2t6RitCMnU3MGRSNlNVdWZPWHNuelZlcDRiOVQraUlzTzhIVWRFUkVSRVJFUkV2RURGWUJFUkVSR1IwMVJZVk1USXA5OWs2b3o1bU14bUVoSnFVek14bVppNEdnUUdoWGc3bmx6RThuS09zSHZYZHJiOXRaRXRtOVl4ZC81U1JqNzlCbSsvTWhJZm04M2I4VVJFUkVSRVJFVGtIRk14V0VSRVJFVGtOSDMzdys5TW5URWZxOVhLRmRjT29tMzc3b1JGUkdFWWhyZWppZUIydThrNGVJQ0Y4NmJ6N2Vmdk0zdmVZc1o4TzVGYmI3eksyOUZFUkVSRVJFUkU1Qnd6ZVR1QWlJaUlpTWo1cExDd2tJOCsvdzZYeTBYejFoM3AyZmNhd2lPalZRaVdDc013REtxRVI5TDlzcXRvM2I0TExwZUxkejc4aW9LQ0FtOUhFeEVSRVJFUkVaRnpUTVZnRVJFUkVaSFRjQ2dqQzd2RGdjVmlKVEU1QlI4ZlgyOUhFaW1UeFdLbGRrcERyRlliTHBlTFE0Y3l2UjFKUkVSRVJFUkVSTTR4RllORlJFUkVSRTVEUm1ZV0Ryc1RIMTlmcW9SRmVEdU95QWxWcmh5R24zOEFUcGViZ3htSHZSMUhSRVJFUkVSRVJNNHhGWU5GUkVSRVJFNURUazRlRG1meHpPQ0F3Q0J2eHhFNUlmK0FRR3crUHJqZGJyS081SG83am9pSWlJaUlpSWljWXlvR2k0aUlpSWljQnVPNC96NzJ2eUlWMU45N1didmRibkM3dlJ4R1JFUkVSRVJFUk00MWk3Y0RuSXJ3OExxQi9xR1djSmZiR1dZMldRTzhuVWNxRG9mTG5XYzIzT201aHdvUEhqeTRNZHZiZVVSRVJFUkVSRVJFUkVSRVJFUXFpZ3BkREE2dld6Y3d3R1Y1Mk1Eb2pXSDRtdHlHcjl0d1Yrak1jbTVaVFRnd1RBV0I0YjZGZ1dFTkp1ZWE3SStscjF1WDQrMWNJaUlpSWlJaUlpSnlZWXFNckI5ZzhyZUhXV3ptY0xOaENmUjJIcWtZbkM1N3JzUHNPdURLeURpWWxwYW0vVGxFTGhDYXJDamxPWjhtSzFiWXdtcE1ZdjFZcTh2NEdPaUNZWmpNWmpOV3F3MlQyZXp0YUZLQnVKeE83UFlpbkU0bmJ0eDFBbHpXRk4vRTFDRzd0cXo1eTl2WlJFUkVSRVJFUkVUa3doRWJHK3RuRGFneURJT3JNWHg4d2UzanhtMzFkaTZwR0N3bWk4T0NVVURscUlMNFN0SGY3bkRtdk15V0xZWGV6aVVpLzR3bUs4ckpuRStURlN2ay8zR3JWbTNpYjdFNlBqTXdPbHNzRmhvM2IwZWQxSWFFaDBmaEY2QXYyOGt4QlhtNUhEaXdqODBiVnZQbmdsa21oOTNleld5eGZCSVpXYjluV3RvcWZRTlBSRVJFUkVSRVJFVCt0YWpFeEhDTE5lQWR0OXU0d2pBd20wd21yRFlmekpxNEluOXpPWjBVRlJYaGNqa3g0SW5xNW9CNlZLOTczL2J0Ni9aN081dUluQjVOVnBSVGNUNU5WcXlReFdCcmtIT280YWFqemNlSFFVT0cwYlRsSlFRRUJHRVlocmVqU1FYa2RydTVwSE5QbXJWcXozdXZQVTFoWVVGYjMwcU1JSTFIdloxTlJFUkVSRVJFUkVUT2I3R3hzWDRXUzhBWEJrWVBzOVZDbzZhdHFaUGFpSWlJS1B3RGc3MGRUeXFJL053Y0Roell4OFoxcTFpNmFMYlo0WEFNY1B0WWZhRHVBRmhYNU8xODNoUVdsaHprRzJLSnRKamNnVzZ6eWQvQVl2TjJKam5HamFQSTRYVGxHUzRqSjg4b1BKQ3haY3NSYjJmeUprMVdsRk4xUGsxV3JIREY0S3BWcS9xYkRQYzFHSWFwVmJ2T3RHalRDVDgvZjIvSGtnck1NQXdDQWdKcDNMd3R6ZHQwWU82TVAweUdZUXlNalkxOVp2ZnUzZm5lemljaUlpSWlJaUlpSXVjdlMxQ1ZPM0RUeldLMU12RFdlMmpUdmlzQmdjR2F1Q0tsdU4xdTJuZnV5ZUptcmZqNDNaZXdGeFZkRmxmYmZOUE9EWXoyZHJaekxiNVdhaDNEYkxyY2pkSEdNS2dPaHE4QlZ0eFlNTndtYitlVFl3eTN4V1d6NEhDRFBSaHJRVkJ5L1IzQWZKZUpDYnZXcjFyajdYem5taVlyeXVrNFh5WXJWcmhpc0MwNElnSURYN1BaUWtKU1hSV0M1WlQ1K1BoU0t6bVZoWE9uWTdmYnJWWnJVQVN3dzl1NVJFUkVSRVJFUkVUay9CUWJHK3RudUxrU3d6Q2wxRzlDMnc3ZENRZ004bllzcWFBTXd5QWdNSWptclR1eVpORWNsaXlZYlRHN1RiY0RId0Z1YitjN3kweVJDZlhEZkszdUxnYW1ld3pEYUFGd3RIeG10ZG93bVV5WXpHWVYxU29ZdDl1TnkrbkU1WEpodHhkaG1Fd3BRRThUUEIxZnU4RlN0NHMzQ3V6T3lRZTJyVWtIWE43T2V6WnBzcUtjcnZObHNtS0ZLd1k3WGZad2k4bmlhN1ZhQ1EyTDhIWWNPYytFaGtYZzQrT0h2Y2h1Yy9wWXdsQXhXRVJFUkVSRVJFUkUvaUczYjJnVnQyRUVtQXdUTlJOcXF4QXNwOFRmUDRERVduVlovdWM4SEc1SGNIajF1cEhwRi9EZXdUR0o5V1BOSnVNR2s0bitobUZxREdBeW1ZbXJua0MxK0pwRXg4UVJXaVVjUC84QWZQMzhzR2lWNkFyRjRiQlRrSjlQUVg0dUdZZlMyYnRuSjd0M2JtWFg5cjl3T0J4TjNDYjNaLzYrNXBYeHRldVB0eGM1eHV6ZHVtNm50ek9mTFpxc0tQOVVSWitzV09HS3dXYVROY0J0dUMwbXN4ay92d0J2eDVIempMOS9JQmFMQlF6TUpyZFpmNTJMaUlpSWlJaUlpTWcvWnBoZG9RWkdnTmxzSWpJNnh0dHg1RHdTSGhtTnhXckQ2WFQ2K1Z1czBjQUZXUXlPclZtbmxzVmlmR2hBYXd6REZoQVlSUHZPdldqWnJoT2hWU0lJQ0FqRXoxK2Y4NTlQOHZQenlNdkpKaU1qblQvbnoyTG01SjlOMmRsWmpReURWSnVQclh0TVVzbzllemF0WGVudG5HZURKaXZLdjFHUkp5dFd1R0t3aUlpSWlJaFVITHUyYmFKYWphUXkydzRmT3NERGQvUURvT2RWdDlCN3dHMG5IUzhuTzR1WEhobE1SdnArYWlhbmN2ZWpyeGQvbWU4NDc3ODRncFdMWjFPMVdrMGVlZmx6VEtieXR4UzcvNmJ1NU9mbE1HRFFVRHBjZXRVcFBhZFI5MXlEdzE1RTU4c0cwS25YZ0ZPNlJrUkVSQzVPRnFmSjMyMFlWc013NGE5WndYSWFBZ0tDTUp2TnVISGJESXNSNHUwOFoxNFRhNDNhOWg1dWpER0dZUVQ3K1BoU3EzWXFBMis3aDdqcWlWb0sranptNStlUG41OC9WY0lqU1V4S29YM25ub3o1NUMzV3IxbHVMU3dvdU1ScXNzeUpTNjQvYUtmWk1aRjE2NHE4bmZkTTBtUkYrVGNxOG1SRkZZTkZSRVJFUktSTWs4Wi94czlqUjlQM3Vqdm8wVzlncVhhWDY5aDJVV2J6eWQ5YU9CME9QbjU5RkFmMjdRSmd6ODZ0akxyN2FrOTdoMHY3RTFjemlaV0xad09RY1RDTmtYZVZMdkErODk0UFpZNS84TUErbGkyWVVlcDgzWWJOaVkxUDlCeG5wTy9INGJDVGw1dHowc3dpSWlJaUl2TC8xSzFycSs2MDN3R21wd3lENEdyeENmVHRQNUNXYlR1WCtxS25uTjhNd3lBMnJnYkRIbjJSUHhmTVpPSzRMOW14YlhNUWJ2Zm44UzdMS0h2VnF1L3UzYnMzejlzNVJlVEU5Sk5aUkVSRVJFUktPWktWd1l6ZnhnRXc0ZXYzOGZIeHBXUFAvbXhZdllUdFc5WURrSmR6eE5QL3I0MnIrUDNITDB1TVlUS1o2TmIzZWdBeU05SVovY3FqYk4yMHByak5iQ1kzTzR1OG5DTlliVDRBSEVyZng2dy92Z2ZBYkxIZ3NCZVJjVEFOQUp1UDcwa3pwKzNad1k5ajNpbDFQakE0cEVReFdFUkVSRVJFL3JucVR1dFFUTVpEUUhCOHpWcmNkZjhvWXVOcW5IQkZIem0vV1N3V1dyYnBSRnhjVGQ1LzR4bTJiRnJuYjJBYWFRME9zN0YzNzdQZXppY2lKNlppc0lpSWlJaUlsQkljRXNwL2hqM0xHMC9lZzlQaFlOeG5ieEJTdVFwYk5xeG14cVR2U3ZWZnQySVI2MVlzS25IdStHTHc3RDkrOUJTQ3IvdlBjQXJ5OC9qaHk3ZXhXRzA4OThGUCtQb0Y4UExJT3poMFlCOGhvZUdNZVA0akRoODZ3QXNqYmdmZ3Byc2VvWEdyVHA2eEh4cDhPZm01MlJRVkZnQXcvb3UzTUJrbUtsZUo4QlNPMC9mdnh1VnlzWEx4SENaK085cHpyY05oQjJEcUw5K3lZZlVTaGozMTNwbDYyVVJFUkVSRUxtVG11Tm9OYmpNTTQzbVR5VVN0MnZWNGNOVEwrQWNFZWp1WG5BTW1rNG5ZK0pxTWVQSjFYbnJ5QVRadFdCMk1pMmZpaytwbjd0aTA2Z1BBNmUyTUlsSTJmVlZIUkVSRVJFVEtWS3RPQXdZTUdncUEyKzFtMys3dC8zaXNybjJ1bzFLVmNHNGIraVR0dXZhbCtTWGRNSm5OMklzSytYUE9aRXdtRXdNR0RTVStvUTUzUFBBc0laWERxSjVZbDhpWWVBQVd6WmxjWXJ5aWdueFBJUmlLbDZDMjI0dTQ2YjhqZWZ5TmIzajhqVy93OGZVSHdHU1l5TXBJOS96bnFNTDhQSTVrSHZySHowbEVSRVJFNUNKaVZLdmRvSXNKbmpRTUU0MmF0V0hvaUdkVUNMNElCUVFHOGI5SFg2QkZtNDZZVEdZTXMvRjBqZVQ2dlZDOVNhVEMwc3hnRVJFUkVSRXBWN3V1bDdOMTR4cHFKS1Z3U2JkK09PeDIrbHhUUEZ0MzY4YlZ2UFhNL1VEeGJOOW1iYnNDOE10M0h6SHRsN0VseGptd2Z4ZVZRaU9ZTTJVQ2M2Wk1BS0JTNVRETVpndUxadi9Cek4vR2MrakFQdHk0K1hITWV4aUdBWURGWWlXdVpqS0YrWG04L3NROStQa0hNdmlCWitsODJRQ0tDZ3VZOXV0WW5BNEh0ZXMzSTY1R0VpR1ZxN0JoOVJKcTEydEtVVkZ4c2JoVzNRYUVoSVo1c3N5Wi9DTXVsNHY0aERyVWE5TDY3TDZBSWlJaUlpSVhnS3BKU1ZYTUdFK0JPendpS3BvYmJyMmJrRXFoM280bFhoSVlGTXkxTncxaHorNGQ3Tmk2dVpMYlpEeFJ0V2JkRlh1M3J0dnA3V3dpVXBxS3dTSWlJaUlpY2tJMy9mZFJ6Mk9MMVlyRmFnV0tad3NmRlJSY0NWKy80cG00Wm5QcHR4azVSN0xZdm5sdG1lT25wKzBwY2J4cDdiSnlzd1FFaFFEUXEvOGc5dTNlenVRSlh3SFFvR2xiV3JUdndVdVAzTUhCdEQwTWUvcDluQTRIQVBXYnRxTktSRFJ1dHh1VHljUzhxUk54dVZ5a05tNUZyLzZEVHZyOFJVUkVSRVF1Y21hcnllOHh3NkNacjM4Zzl6LzhQTkZWcTNrN2szaVJZUmhFUkZYbHYvOTduRkhEQnh2NWVia05iVmJMUThEZGFMbG9rUXBIeFdBUkVSRVJFZmxIQ3ZKelBZLzlUckk4WEkya0ZPNS84dDF5MnhmUG1jeWNLVDhCY04rb056R1ZVVkFHTUp2Tm5zZkxGa3ozUE42MlpSM3RlMXhKUUZBdyszWnY0NHQzbnkzdWI3R3djc2tjcHY3OERkZi81MEZTRzdjNitSTVRFUkVSRVJHUDZyWHIzd0RHRUl2VnlrMjMzVXQ4alVSdlI1SUtJcTU2QW9QdStCOGZ2dlU4ZG52UjdYRko5WmJ2M0xSNnRMZHppVWhKS2dhTGlJaUlpTWdKL2ZiOTU5UnYxcGFxMVdwU1dKRHZPWitkZGRqejJEQk1GT1RuQWVCME9qem5DL0x6c0ZpcytBY0VrVmk3UHBtSERwUjVELy9BSU0vajBMQW9MSmF5MzZwVXFoTGhlYnhrL2pUUDR6OW4vNEhaYk9HeXEyL2o5U2Z1WnMrT0xRQ0VSOFhpY3JySVBKVE9zb1V6VkF3V2tYUHVTRTR1Qnc5bmNpampDUGtGQlNlL1FPUXM4Zlh4b1Vwb0NHR1ZRd2dKMGg2ZkluSnFxaWFrVmpNd2htRmdybHV2TWMxYXRmZDJKS2xnbXJhOGhEL256MlR4d3RrV2s4azBJajY1L3RRZEcxZHQ4M1l1RVRsR3hXQVJFUkVSRVNsWFhtNDJ2NHo3bUluZmZrajNmZ1A1NDhjdnkrejMydVAvTFhYTzVYSXg5TWF1OU9vL2lNdXV2cFhDZ253ZXZ2T0trOTd6c2J1dkxyZnR0UyttNE92bnorcGw4OW0vZTN1SnRnVXpmcVd3SUkvYTlacXlZZlVTQUtvbjFLRnhxNDc4OE9YYnJGdzhCNmRUSzVhSnlMbVJuWnZINDY5OXhNejV5M0M2WExqY2Jsd3VsN2RqeVVYTU1Bek1KaE5tazRtV2plcnkzRU4zRVJ3VTRPMVlJbEt4R1ZhenFUdVE2T2ZuVCtmdWZRa01DdloySnFsZy9Qd0Q2Tml0RCt2WHJpUW5PeXNXdDlFWGVBTnduK3hhRVRrM1ZBd1dFUkVSRVpGeXJWbTJBTmZmQmRUSTZMZ3pObTVRY09VU3M0RnpzNCtRazUwSlFFUjBOUXpEOExUbDVlYVFuWlZSNHZvcGYrOFZmRlJNWEFKN2R2NUZZWDQrZmE4YnpJWVJ4Y1hnYWpWcVVTVThpbW8xa3RpMWJSUGJONjg3WTg5QlJLUThhelp1NWVtM1BtWDVtazI0M1c1c05oLzhBd0k5ZTY2TGVJUFRiaWMzTDVlOC9EeW16RjNDL2dlZTV0SC8za3lqMUdSdlJ4T1JDaW8yTnFXeVlUWnVCTU8zVnAxNk5HcmEydHVScElKS2FkQ0VPcWtOV2J4Z2xoV0RxNnNsSjMrM2ErUEd2ZDdPSlNMRlZBd1dFUkdSQzE1QlFRR1BQdllDTVZXamlJdUxvV09ITm9TR1Z2WjJyRkp5Y25MeDkvZkRaREtWYXN2UHo4ZlB6KytVeGlrcUtzSXdES3pIZmVDY25uNkkyWE1XQUpDVWxFQzkxRG9scnNuTXpLSlNwWkIva1Y0dVZLdVd6QUhBUHlDSUJzM2IwZS9JWFFCa0hVNW4rcS9mbGVqYjQ0b2I4Zk1QS2pWR1FuSzlVdWQ2WERHUVRyMEdlSTYvZVBkWkZzejRGWUFoSTE0aU1yb2FPVWN5OFE4TTV0ZHhuekJwL0tjQW5uOC9kbTdiaE1sa3dqQ1pjRG9jdE9uY201MWJOM0xGd0x2WXZINkZaOXpGODZiUnFkY0E2alpvenE1dG0wcTBpWWljRGRtNWVUejY0dnVzMjdJZHE4MUdwMjU5U0tuZmhKQktvZmo0K0hvN25sekVpb29LeWNyTVlQM2FGVXo1N1VkV3IvK0xrYStNNXV1M25pQTRVRE9FUmFRMGE0RFJCWXlXQUFOdUdJek54OGZia2FTQzh2SHhwZCtBVzFpOFlCYUdRVlBEOE9rQ2ZPSHRYQ0pTVE1WZ0VSRVI4WnA3aHo2SzNlRTRlY2R5dEd2Ymdtc0g5RHRwdnhrejUza0tvVDQrUG5UcjJ1RWYzL05zNm5nQnh3QUFJQUJKUkVGVUdqN2lLZmJ2VDZQL1ZYM29jMWwzQWdMOFdidHVJeCtNL29JRGFRZjU4dk8zU3hSNHkrSnl1Umc1NmdYMjdVdmo2YWRHRUZjdEJvQ2RPM2Z6d2t0dkEzRGpEZjFMRklNLy9meGJQdjNzRzE1ODdqRmF0bXh5OXA2Z25IZnNSVVdzWGI0SWdBYk4ydUVmRUVTM3Z0Y0I4TlVITDNyNm1jeG1YRTRuR1FmVHVPWHV3YWQ5ajY4K2VKNUZzLy93bkh0bDVCRCtNK3daeG43OEtydTNiL2FjRHdrTngvWjNJU1V5T282STZGaldMbDlJdmlNSHd6QzQ2YitQQWpCbDRqZWVhN1p2WHN2eVJUTnAzYWszOVpxMHBXWnlLcjkrOS9GcHZoSWlJcWZ1bFErL1lkMlc3Zmo0K1BMUUU2OVNxM1lxWnJPbHhJb0hJdDdpZHJ0cDFLd043VHAwNS9HSGhyQnA2MDZlZmZNem5uLzRMbTlIRTVHS0pqSFJ4MjJZbnpMQTJxSk5KeEtTNnB6OEdybW8xVXhNcHZVbFhaZy9lNnJWN0RaR2twZzRsaTFiQ3IyZFMwUlVEQllSRVJFdldySjBKWGE3L1I5Zlh5MjJhb25qSDM3OGxiUzA5Rkw5NXN4ZDVIa2NGbGFaTVYrTlA2WHgrL1R1VGt4TU5BNkhnd01IRHY3am5BRCsvbjRubkhuN3grUVpMRmxTUEdQeHJiYy9wbldyWnZqNDJCanh5RFBzMzM4QWdFOCsvWWJCLzdueGhQZVpNM2NoTTJiT0EyRGdUWGZ4MFBDN3ViUkg1ekw3RmhZVzhzeHpiL0Q3SDlNQmVPeUpGL2xoM0NjRWFtYUkvRzN0aWdVVTVPY0MwS2psc1M5UnJGNDZqM25USmdLUWxOS1loT1I2L1BiRDUvdzUrdzhpb3F2UjY2cGJUbW44VFd1WDgvV0hMNUsyZDJlSjg5bFpHYncyNmk3OEE0TXhtVXo0K1BvVFdUV08zdGZjN3VrVEZSdFBsOHV1WWUzeWhTV3VYYmRpRWRzM3J3WEFhclZodHhjeDRlc1BHUG5xR0NLaVkwLy9SUkFST1EwNXVYbk1tTDhFTUxpa2MwOFNrMU93V0xRMHRGUWNobUZnc1ZpSXExR0x6ajM2TW1uQ1dLYk1YY3dqdVhrRUJmaDdPNTZJVkNEVkxRRTNHNGFSRkJnVVRPOHJydk4ySERsUDlPMS9FNnRYTENiN1NGWml2RFh3dGgzd2pyY3ppWWlLd1NJaUluSUIrZVhYS2F4WnUrR0VmZmJzMmMrbm4zOTdTdU0xYjlhSW1KaG85dTA3d0pWWEQvcFgyZnBkM3BNUkQ5NVRUcVo5dlBUS3U1N2o2NjdwUjN4Y2NkRnE2TDJEZVhERVV3Qjg5c1ZZR2pWTXBYbnp4dVhlcC8wbHJYbjhzV0U4Ky95YjVPY1hNT3FKbDNDNTNFUkZocGZvNTNhN3VlZStSMWkrWWcwQThYR3h2UFRpS0JXQ3BZVEZjNmNBNE9zWFFPMTZ6UUJZdjJveEg3L3hPRzYzRzVQWnpPWFgzMEZNZkNKTDVrMGxQVzBQdjR6OWlFTUg5bkhGd0xzSURDcjVCUWhmUDMvZStHbzZXemV1WWZxdll4bjMyWnRBOFg2L1NhbE5tREdwZU5ucFB0Y09adUkzSDNpV2lXN2YvUW82WG5vVlFTSEhsbmZ2ME9OS3F0VklLakYrYnM0UnZuei9PUUQ4L0FPNTRZNEhHZjNxU05MMjdtVCs5RjlvMTdYdjJYbWhSRVQrbHBHWmpkM2h4R2F6RVY4akVhdlY1dTFJSW1VeW04M1VTRWpHeDhjSHA4dkZ3WXhNRllORjVIZ1djRjhIQm5Yck5TWW1yb2EzODhoNUlxcHFMUFVidFdEZXJNa1l1RzhGM2dlYzNzNGxjckZUTVZoRVJFUzg1dGVKWTA3N21uSGYvOHpvajA3L3VvcXFvS0NBNFE4OXlaRWoyUUJVajYvR2JiZGU3Mm52MktFTlhUcGZ3dFJwczNFNm5ZeDQ5RmsrK2VoMVQ3RzRMRDB2N1VKOGZEV0dQL1FralJyV28wZjNqcXo0dStoN2xHRVkzSDdyRFF3ZE5vcldyWnJ5MktQL0kwQWZBTXB4OHZOeVdiMTBQZ0QxbXJUR2padGZ4My9LcEhHZjRISzVBTGo4Mmp1b1VTc0ZLTjduOTVXUlE4akp6bVRCakY5WnRXUXVuWHBlVGJPMlhRbVBpaUhqWUJwTDVrMWo2ZnhwN054NjdFc2JkUm8wWjlDOWp6TjM2a1RQdWM2WERTQ2tjaFcrL2VnVjhuS084TnYzbnpGNXdoaHExRW9oS2FVeG5TOGI0TG52OGNaLzlpYVpoNHBYQitqYTV6b2F0K3BFYlBVdjhBOElvazc5NG1LMjArSEE2U3hlbmw1THRvckltWmFSbVlYZDRjREgxNWNxNFpIZWppTnlRcFZEdy9EM0R5US9MNXVER1ZuVXFGYjE1QmVKeUVVaExyRnVzbUdZcWx1dE5sSWJOTVhQVCs4VjVkVDQrUGhTcjJFemxpeWFRMkYrZm14TVVrcnFuazFyVjNvN2w4akZUc1ZnRVJFUjhab1RMWnRjSGw5Zm4zTGIzbjM3ZVZ3dXQrZDQxdXo1akhyaUphQjQ5c09ZTDk0aE91clVQNWoxOFNtZXpXTVlKNzd2S1kxbEt6MHpxS0NnZ1BzZmVKek5XN1lCWUxWYWVmS0pCL0gxOVMzUjc2SGhkN05tN1FiMjd6OUFkbllPLzcxbkJPKys5UUxWanZ2QWJzWEt0ZHd4NUlFUzE3bmRicVpPbTgzVWFiTnh1NCs5TGwrTUdjZVlyNzhIaXZjWW5qVjdBWjI3WGVWcHY2SmZUNFlQKysrL2VyNXkvaXNzeUNPMmVpTGJOcTJsY2F1T2ZQalN3NnhkY1d4SjV1NlgzMERYdnNlV2k0dUtpZWZleDE3bnZSY2ZJaU45UDduWldmdzhkalNUSjM3RjArK01aKzN5aGZ3NDV0Z0tZVFlmWDNyMUgwVFhQdGVWV1pSdDNiRVgxUlBxTU9hRDU5bTJhUzFPaDRNdDYxZVNuNXREci81bHo5U3ZtVnlQaGJOK0l6SW1uazY5cmdiZ2p1SFBFeG9XeWZ6cHY3QisxV0syYkZqcCtmZkIxMTh6NFVYa3pDb3NzdU55dVRGWnpOaHN2aWUvUU1TTGJENittQzBXWEM0WCtRVUYzbzRqSWhXSnlkclk3U2JjenorQXV2WEtYNWxLcEN5SnlTa0VCMWNpUFQ4djJHcFlXZ0VxQm90NG1ZckJJaUlpNGpYYmQreGk5ZXIxQU1URnhkQ2dmdW1aZnFmaitDSnFWdFlSM25yblk4OXgvWHAxT0hRd2cwTUhNMDQ2VGxKU1FvbENkV3hzVldiUG1QQ3ZzdjEvZVhuNTNQL0FLSll0VytVNU4vS1JvZFJPVGl6Vk56ZzRpSmRlR01YdGcrK25vS0NRdExSMEJnOFp4aHV2UFUydHhKcEFjZUgzNkd6TjR4MWZCRDdlOFgzLy8zVk9aK2x4NU9KVEtUU2NCNTcrZ0QvblRLWk9neFpFeFZSbjg0TXJjRGpzOUx0K0NGMTZYMVBxbXRqcXRYajBwYzhaOS9tYkxKcjFHeTZYaTU1WDNreGdVQWl0T3ZaaThvUXhaQnhNbzJtYkx2UzlaakNoSjVrMVZ6V3VKc09mK1pCbEMyY3daZUkzYk4rOGxrdXZ2QW1UeVZSbS83WmQrckJrM2hTdXVmVi8rUGo2QVZBbFBBcUFoYk4rWTh2NmtwOUJKS2ZvZ3kwUkVSRVJrZU5WcjE3ZDEyMjRXd0srVVZXckVSMFQ1KzFJY3A2SmpxbEdaSFFNQjlMMjJqQm9IaGxaLzh1MHRGVzUzczRsY2pGVE1WaEVSRVM4NXM4L2wvUHlxOFY3NWZicDNmMWZGNE9QY3JsY2pIejhCUTRlVi9oZHZtSU4vNzMzNFZPNi90V1huNkJ0bXhabkpFdFpkdXpjellNUFBjWFdiVHM4NSs0YU1vZ2UzVHVWZTAxeVVnSlBQL2tRRDQ1NEdxZlR5Y0dER2R4NisxQkdQSGdQbC9ib1RHeE1ORVB2RzF6cXVqVnJOakJsNnF4UzUyMDJHKzB2YVVWcWF1MVNiYlVTdEIrVUZETU1neGFYZEFlS1ovNWVlL3NEUkVURlVqTTV0ZHhyL0FJQ3VYSEl3L1M4NmhZV3pmcU5UajJMWitoYUxCWUczZnM0bFNxSFVUbnM5SlpPYmR5eUk0MWJkbVR2enExRXhWWS9ZZDY3SDNrTmk5VmFxcTFHclJUKzJyQUtxODJIa01waGRPMXpMYkhWYTUxV0RoRVJFUkdSQzEyK09Uall6ekMxTlF5TVZ1MDZZVGFidlIxSnpqTm1zNFZtcmRxelp1VVN3KzEyTi9mekt3b0hWQXdXOFNJVmcwVkVSS1JDeU1uSlpmdU9YU2Z0bDNrNDY2Ujkzbmh6TkFzWExqMFRzYzY0dzRjenVlWFdlOG5KT2ZZK2FFRC92dlRvMXBHMHRQUVRYcHVjbE1pUU8yL21yYmVMWnp3WEZCVHk5TE92MDZoaFBhS2lJcmgyUUQrZ2VEYnc4aFZyR1B2ZFQ4eVlPYS9Nc1lxS2lwZ3lkUlliTm15bVI0OU85T3pSbVppWTZEUDBMT1ZDMWJKOWoxUHVHeFlSWFdvNTU3TDIrVDJxUjcrQjlPZzM4SVJqVm8ycldlcmNxNS8vVWVLNHJFSXd3QlVENytLS2dYZWRjSHdSRVJFUmtZdWR4VUtxWVZEWFlyWFNzbTM1WDFnV09aRm1yVG93NXBPM3NCY1ZKYnVzdmluQWRtOW5Fcm1ZcVJnc0lpSWlGY0wwR1hPWlBtUHV2eDVuOU1kaitHYnNqeVhPZGUvV2tUc0gzM1RDNjE1KzlUM216bHYwcis5L01wVXJWK0xtbTY3aDdlT1dzQjQ3YmdKang1MzZNdFJXcXhXVHlVUmhZU0hEN3IrVHFLZ0lBSDcvWXpwTGxxNWsvb0xGSldaRlIwVkYwUHV5Ym96K2FBd0FyVnMxdzJxMU1tZnVRbmJ0M3N2b2o4WXcrcU14Tkc1Y244dDZkcVZ6cDdiNCtmbWRvV2NzSWlJaUlpSWk1d3VMWVZ3R1dPcWtOS0pTNVRCdng1SHpWT1hRS3RSSmJjU3FaWXNzbU4zZGdWKzluVW5rWXFaaXNJaUlpRnd3M25yN0k3NzhhbnlwODdtNWVlemJsM2JDYS9NTENzNVdyRkp1dktFL2h3NW00SFE2K1c3OHhOTytQank4Q3M4OE5ZSkp2MDJsMytVOVBlZFhybHJMeEorUHpaSU1EQXpndW11djRQcHJyMkQ5aGkxOFpoMExRTzNrUk80WWZCTnBhZW44OE9Pdi9EVHhkdzRmem1UWnNsVXNXN2FLcEtRRWttcVZub0VwSWlJaUlpSWlGemlEWmdDcERacGlHSWEzMDhoNXlqQU1HalJ1eWFwbGk4Q2drYmZ6aUZ6c1ZBd1dFUkdSQ2lFMk5wclVsRHFuZFUxcVNzbjliaGNjdHpTMHpXYWpxS2dJZ0xuekZwMlRXYituWStoOWcxbTRjQ2xidCs4RVlQLytOSGJ2M2dkQVdGZ28xYXZIbGVpZmxabkY1aTNiQVBEMzh5T2xiaklwZFpOTDlCbDgrNDFNblRhSGhKcng5T2plaVI3ZE8rTHI2d3RBYUdnbGJyanVTZ0NhTlN0K0h4WVpHYzZkZDl6TXJZT3VZOHJVMlh3NzlrZXFWNDlUSVZoRVJFUkVST1RpWkRHNWpmb1lVRDJobHJlenlIa3VNYWt1QUliYnFBZVlBSmRYQTRsY3hGUU1GaEVSa1FxaGNhUDZQUHJ3MEZQdVgxaFl5UDcvdDhkdWFtcHR0dnkxamM2ZDJ0RzBTUU5lZU9sdEFNeG1NMWJyaWYvc3Nkc2RPSjNPMHcvK0w3UnMyWVNXTFpzQXhmc2NmL1hOOXdCMDY5S0IrKzc5VDRtK1U2Yk80cEdSendIZzcrOWJhcXpGaTVlellkTVdycjJtSDFhcmhleWNITVo5LzdPbmZlUEd2NWc4WlNZQTI3YnZaTjM2amFYRzZOYXRBMFZGZHI0Wis2Tm4vMkVSRVJFUkVSRzVPTVRVcmwwVGcyQmZYejlDcTBSNE80NmM1NnFFUitEcjUwOUJmbDVJYk0wNkNidTNydC9zN1V3aUZ5c1ZnMFZFUk9TOHRIUFhIcTRmT0lUR2pldHphZmRPWE5hcksvVlM2MUN0V2d3RHI3K0szMzZmNXVuYnAzZDNSang0enduSGUyVGtjMHlaT3V0c3h5N1hscTNiUEk4am84Skx0UmNVRkhvZSt3ZjRsMnFmT1hzKzQ4Yi9YT3A4V1diT21zL01XZlBMYmJkYXJTb0dpNGlJaUlpSVhHVE1ibHQ5REtnVUdvYVByNSszNDhoNXptcjFJYlJLT0h0Mzc4QmlNVGNHVkF3VzhSSVZneXVBb3FKQ2JEYWZzM3FQd29KOC9RSVhFWkVMeXRFOWdKY3RXOFhtelZ2cDI2Y0h2Uy9yVm1iZlNiOU5ZOWJzOG91ZkFEazVlV2M4NDZuS3pNeGl4WXExbnVPa3hOTExOT2ZsNVhzZSsvdnBkN3FJaUp4OWRyc2RsOHVOMld6Q1lxazRIeDlNbmptZnFwSGhKTmFJdzlmMzdMNlhGaEc1R09UbjVlRG5IL2l2eDltL1p3Yy9mUGtPN2JyMnBWNlRObWNnV1RHMzI2MjlhODhSczJGcUJGQTVOTXl6NWRERnhPMTJZN2NYblZKZnE5V0dZUmc0SEE1TUpoTW1rK2tzcHp2L1dLMVd3c0tqMkx0N0IyNlRwU2t3MXR1WnprZEhzakl3bXkzNEJ3UlZ5SitGV1ljUFlySGFDQWdNOW5ZVU9ZR0s4MjZ1Z3ZyeXZlZVlQLzJYMDc0dVBDcUdKOS82N29SOXNnNGZaTUkzSDdKMitVTHVHZmthTVhFSnAzV1BmYnUyWWJYNUVCWlpsZUczOVNZN0s0TWVWOXhJMzJzSHMzcnBQQkpxMThjL0lJaTgzR3dlR05RVGk5Vkd4NTc5dWZ5Nk84b2M3N0c3cnlaOS94NzYzM3dQblhvTllQWFNlYno3L1BCVHpqUGtvUmZQNkI5NklpSnk0VHYrelZKK2ZzRnBYYnRqNXg3UDQ3cDFrMDdZdDdDd2tNTEN3aFAyS2MrNjlaczhoZWN6b1UzclppWGVWTHRjTHA1OS9nMVB2c0RBQU9yVks3MTNjblpPanVkeFVGRHBEMnJ1dStjLzNIWG5vRkxuTXpPekdEYjhDYmI4VlR6ek9EV2xObXZXYnNBd0RPNGFNb2lycnJpczFEVVY4TDJGaUlpY1liOU5tOFBqTDcwRHdNai8zY2xsWGR1WGFOK3hleS9YM3prY3U5M0IwTUUzY2syL251V085ZUdYNDBoSlRxQk44OGJsOXVsMjllMWtIY21tVGZOR3ZQcmtnMlgyeWNuTm82Q2MzOWMrTmh0QmdRRVVGZGw1NHVWM2NEaWM5Ty9UbldGRGJpbjNuam01ZWJ6MzJiZlVpSXZocXQ3ZFM3UTkrZks3L0RwMU5pSEJRVXorYmpRQUs5YXNaL0N3SndCNDlwSDc2Tnl1WmJsam4rL21UcDNJVngrOEFFRERGaDBZUE93WkFCYk4vb054bjcyQnI1OC90OTczQkRWcXBmemplengrNzdXazdkMEp3UEJuUHFCR1V1cS9EeTRpQUR3NTlBYjI3ZDVHY21vVDdodjFacGw5am42bWFUS1plR2ZzbkhMSEtpekk1N25oZ3pDWnpiVHIycGZPbDExVG92M0hNZTh5ZWNKWGhJWkY4c3g3UDNqTzI0dUtzTnBzbnVPY0k1azhPL3dXN0VXRmJOKzhqa2RmL1lMZ2tGQmVIWFVYbTlldE9LWG5GUlFTeW9zZmxWenRhT3ZHTlh6NHlpTTBiTkdlVGoydkppSTZ0a1Q3WFFQYTRYSzVpSTZ0d1dPdmpUbWwrMGo1WExnYm1EQ29WTGtLUGo0WFhqRjQyNlkxdlBqSTRITGJyNzE5R04rTWZ2bVV4bnIwbFMrSXFoclBSNitPSkN2ekVOY1BIbzdONXN1b2V3YVUyZDlpc2ZMV056TTl4M3QyL3NYVC83c1JnRGUrbW43V0o0dDVnOVZxbzBwWThYTGpCdTd5LzFDVUV4cjl5cU5zV2IvU1Uvc3B5OWlQWDJQbTcrTUJhTjNwTWdiZU9lSzA3bEZVVk1pOTEzY0NPTzJmcDE5OThHSnhQU3E1SHNPZWZyOVUrd2N2UDhLS1JUUEwvQmwvMUxjZnY4cXMzNzh2ZGI1aGl3NWtwTzluNTlZTnA1VGxxWGZHRXhZUmZjclpMeVlxQm51SnkrWGkvUmRIc0gzTE9nRGVmWDQ0RDcvNDZTbC9lMkxKdkdsODl2YVR4TVFsTVB5WkQwdTA3ZDYrbVE5ZWZoaC8veUFlZnVsVHRtNWFnOHZsb3Fpd2dMZ2FKLzZ3WEVSRUtxNEdEUm84dVczYnR0ZVBIRG1TNGUwc1owcWxTc2QrN3kxZXNvTDkrdzhRRlhYeWZZbXlzM1A0NDQvcG51TjZLYVdMcDhkcjFiSXAvYS9xZmNJK1g0NFp4L0lWYTBxZEh6ZCtJcjlPbW5yU1RLZnE1NSsrOUJTRE16SU84OVF6cnpGdi9wK2U5dXV1dlFLVHlWVHEyKzkvL2JYZDh6aTRqR0t3MVdyRmFyVjZqbDB1RjcvOVBwMzNQL3ljdEwvM1ZtN1h0aVZQUGZFZ053KzZoKzA3ZHZIMk94K3paczE2aHR4NUM5WGpxNTJ4NTNpaEN3b0t3R0kyVStSd2tKZVhjL0lMUkx5b0lEOFB1OTJPeVdRaU9DVEkyM0drZ2xpemZqUFB2bkhzZmVSVHI3ekhVNis4NXprZS84bnJQUFBhQjlqdERnQmUrK0FMWHZ2Z2l4SmpETGo4VXU2LzR5WSsvdXA3UHY3cWU4KzUvdzY2RHB2TnlqL3gwanVmOFB2MHVXVzJkV3pUbk9kSDNzK212N2JqY0RnQmFKQ1NmTUx4SG5uMkRSWXVYWW5GWXFadVVnSjFreFAvVWE2THllU2Z4cENiblVWdWRoWXpmLy8rWHhXRC93MkgzVTUrWGc1QklaWEw3Yk52MXpibVRwdkk1blVyT0pTK244S0NQUHo4QWdtdUZFck41SHEwNlh3WjFSUHJBc1UvQzRmZTJMWFVHQ2F6bWNDZ1NzUW4xS1pkdDh1cDE3aDFpZmJ2djNpTHFUOS9XK0xjUTg5L1JIeEMyWDk3SHY5QjdGR3ZmUFk3L2dINitYdXUxYTVkdTRyWmJJNWN1M2J0T205bk9WZW1UL3FPYWIrTUpiSnFIUGM4K3RvcFgvZmRwNitUbmxiOFJkdEtvZUVVRnVTemZ0V2ZOR3pldnN6K1JVV0Z6SjA2Z2QrLy80TGUxOXhHdTY2WEF4QVlYSW0yWGZveVk5SjNaQjg1ekpqM25tZklReS8rNitlMWRNRjBzZzRmWk5idjM5T3FRL2xmVExxWXBhYW1OczNNekZ5N2UvZnUvSlAzUGlIRE1Jd1lnRXFWUTdGZGdNWGdNMjMxMG5tc1hqb1hsOHZGOHcvZFN0c3VmVS9ZLzBoV0JsKysreHhWd3FObzErM3ljNVRTZXl4V0s2RmhubTJ3cXAvTmU1M0JmdzhxbkgyN2l6OFBLdS92ajhYenBwYjQrMlBwL0dsMDdObWYyUGpTZi90bVpSNWkwOXJsQUZSUHFFTjRWTXhKNzMvNFlCcGJOcTRHSUNHNUhxRmhrU1hhdDI5WkQwRFYwNXpzS09lV2lzR25ZZkFEejUxMHFlVnZScjlFK3Y0OUord0R4VE9oN2hqK0hLK01IRUo2Mmg0eTB2ZnoxUWN2OHAvL1BYMUtXV3FsTk1USDE1K2RXemN5WjhwUEpkcStlUGRabkE0SFNhbU5xQlFhenBwbEN6ejNURXBwak1QaEtKRURpajh3UHNybGNwZm9BOFhmZENwcjVuTE9rVXdldUxYWEtXVVdFWkYveDJ3Mmo2eFpzK1lqaG1Hc2NEZ2NZNERaQnc0YzJKQ1dscGJyN1d6L1ZQMTZkVEdaVExoY0xqSXpzN2p5Nmx1SmpZbkdZakdYZTQzZDdtRFAzdjNZN1hiUHVXYk5HcDN3UGxGUkViUnQwK0tFZlQ3KzVPdlRDLzh2WkdabThjTlBreGp6MVhoeWNvNzk0NnVkbk1qQTY2OWkwWi9MK044RGp4TVVGRWhBZ0Q4dWw0djkrdzk0K2xXdEdsWHV1QnMyYkdIK2dzVk1tekdIOVBSRG5yYlVsTnI4SDN0bkhoL0QvY2J4OTh4dWRqZDNRZ2dTaWNRVmQrS3VvKzZqRkVXTEt0cWkrdE9Xb3RXV3RwVGVwZlJXYlZHdG82cGFkOTIzSUlTSUs0ZzdDWkg3em01MlozNS9URExKMm9Sb3FXRGZyNWVYbWU4MTM5M016TTU4bitmNVBPOU5lUjBuSjBjK256R05WeWU4VFV6TVZYYnNER1hYN3YwMGJkcUlqdTNiMEtoUlBmejlmTXVVSEdoWnc2dDhPUndjdEdSbFo1S1drblRyRG5iczNFUFMwMUl3NW1TakVRVzhLNVM3MTlONTRLaGJ0NjZMVHFkN0hZaVJKR2xEZG5aMmVuUjBkQVlnMyt1NWxjU2FUVHVZOGUxOFRLWTh5bnQ2NE9DZzVkcjFSQUNDNndlUmF6VHh6c2RmRVhYMlBBRDE2OVFrOW1vOEthbnBpS0tvR21DcjV2OFdOUTJ1eDZvTjI0aFBTR0xaeXI4NWNUcWFkeWY4ajZUa1ZLdmpGcnhqcG1Wa0VuNzBoRlZkbFVvVnFleGRnZEt3UC95b3VuMzB4R211eEY2emFWTzlXbFhhdFdyRy81NGJTTmlSWTVqTkZ0NzUrQ3QrK2ZZVGtsSlN5Y2pJSWlVdEhRQ0x4Y0x4VTByNnVndVg0OVF4cnNSZTVmaXBzL2hXOGNiRC9lR1J2S3NiMG9LNEs4cmZ2azdENXYvNThVOGVEV1AzcHBXY09uYVFIdjJmcDJ1ZndUWnQ4a3dtZmwvd0JYdTJyTEtweTh4SUpUTWpsYmdyNXpFNE9xckc0SktRTEJiU1U1UHlGL1AzMHVmcEYrbmViOWhOKzRUdDNsVHNZcXpGWWlGODM3WmlldGk1RnhnTWhxcUNJUHdWRWhJaUE3OERmK1RrNUZ3UVJUSGo1TW1UcGRPQXZROUlUcmhHektWb2ZQMXJjUDcwY1pJVHJ1RlZzVXFwKysvWnNscFZSSHg4NEVqcU5Hck8xTEdEU0V0SlpOVHJIeExTb3IzYTFtS3hzSEhsSXJhdCs1MzBWT1VaK0xlZlBxZHFRQzMxV3VzMWNBUUg5MndpTXoyVlkrRjdPWHZxS08yNzl5ZTQrYVBxT0RFWG85bTNZejBBRFp1Mm9YYjl3bUJCQjUyMThWR1NKQTd2VjY2cjhoVXI0MTg5NkhhK25vY0duVTYzb0VLRkNwNFZLbFRZS012eWZFRVF6aGlOeHJUYlBkZDlmWDBOZ2l4clJZMEdaeGUzTWlsSCsyL3g5dkczY1ZJNHZHODcrM2YrRFVBbG4ycThNT0Y5dGU1UTZEYU83TjhPd0hOanBsZzVZSmNyNzQyUFgzWEd2L2NOUDgyZWdqRTNoMnJWNjdBVDhLN2l4L2ozdmdhVTgzankvL29DWURJYU9YNDRsTXErQVErRk1WZ1FCSnljWE5Cb3RGZ3NacTJ2cjYvajNUTFczcW5yb0N5eGFkVmlRcmV0SlNzakRZRGxQMy9KeXNXS0ErZUE1OGRSTjdnRkIzWnQ1TmM1SHdIUXRGVW5yc1plSXZaU05OOTgrQnJqcG41RkpSOS9xekhqTHA5bi9oZFRBWGpteFRkTFpReStjUGFFMm1mNHVHbFd4dURFK0RneTBwU1lsY0RhRGY3eFoyM2VwaXUrL2pYWXZYa1ZsODlIVWNIYmg2NVBETUhMdXdwL0xWSStjOVBXbmVrMThBVTJydnlWMEcxcmNmTW96MnZUditQQzJSUDgvUFgwZjN6c2h3WDdLdDl0VUt0ZXlDMjlPWFg2MHVmd2MvZjA0dFdwWC9IaDY4K1NrNTNKa2YzYk9YWTQxTVlUdFRoU2t4Sm8yS1ExdWJrNVZQS3Roc1dzTElpbkpNYlQvckVuV2YvSEFscDE3SVhaYkNieWtPSlpMVW1TamVFMk9QK2hMdUpBb1VURmlsKytac1V2WHpQMHBjbWwvaXgyN05peFkrZS9RVlM4ZUJwcnRkckdRSGFWS2xVdVZxcFVLVklRaEdVUkVSRXJiOVcvckZHeG9oZjkrL1ZrK1IrS1RFeGVYaDRYTGw2K3JURWFOMjVJU1BEdHlRNmF6V2JHdno0RmphaEJwM01nUFQyREV5ZFBxL1ZPVGs3cXRvOVBaZXJYdTNPTERqcWRBOHYvV01PUDg2d2xkMnJYcXM1WFgzeUlYcS9IcjZvdmtpU1JscFpPV3Y1aWRRRUdnNzVZdy9hUzMvN2tpeTkvc0NuWGFyVThQZkFKWGh3MURGMitqRnZWcWxWWThOT1h2RDNsWThMQ2ppQkpFbUZoUndnTFU3eERhOVlJWU9HQ3IrMEc0Ukx3S3UrQlh1K0F5V1RrM0ptVHRPdlUwMG9pejQ2ZHNvTEZZdUg4MlZQazV1Ymc0ZTZHZDBXdmV6MmxCdzZkVHFjVkJLR2RJQWp0UlZITWNIVjFQUkFjSEx3WENNdk56VDBRRlJWVnBqeEc4dkx5K1A3bjN6QWFUVlFvNzhuY21lOXhLU2FPOGU4cWNzRXZESGtTZ1BkbktmSnVUL1RveEtTeEwvRFgraTE4OHRWUFNKTEVLOE1IVTc5T1RYWE1SdldDK09XYmo1bjA0UmNjT1hhS29VLzJZdm5xamZ5eFpsT3hjemgrNml3dnZmbStWZG1Md3dZd2ZIQS8rdmZzUXNzbWphenF2cG0zaE1Ua0ZIVi9UOWhoZFh2NTZvM0ZIcU43eHphMGE5V01PalVEZWJwdkR4YXZXRXZzdGV0czN4dkdybjJIMkxYdmtObzJNeXViRWVQZnRSbGp6cy9MZ0dXOE4vRmxIdXZVdHRqalBJajBIL29LemR0MFJXOXdzcEZpL1M4SUQ5MUtSTmpPRXV2TmVYbDg4OUVFTmFJRlFLUFZVclZhTFF4T3ptU2tKcE9TZEozc3JJeWJIcWYvc0RIbzlIcVNybDhsZE5zNk1qTVU1NFcxeStmeGFMZSt4YTc5YUxSYUxHWXo0YUhiNkQ5c2pFMXV5TlBIRHFtTG9hSkdnMlN4bFBwejI3bDdDSUlRQUx3cHkvSjRSMGZIazdJc2h6WnExR2lmTE1zSEl5TWpUOTl5Z0RMR3JrMS9VYVZxb0xxZkVCL0xoNjgvUyt0T3ZZaTVxRGkyWkdXazhkZWk3N2gwVHBIVWxDU0p2eFo5cC9iUjZRMzBmR280aC9adVplbFBpaHh1MDlhZDZkenJhZktNdVFRMWJNcUJuUnRZTk9jVEs0ZUt0SlJFMVFpaDB4dG8wcW9UN2JyMXRYS09jSFJ5NGJGK3cxaTNmQUZEUjA4aW9HWTlUa1dHY2YxcURFRU5taExjb2gySDkyMVRqY0hWZ3hyUnNlZEF6cDg1enArL2ZFT0xkbytSbTVPTndWRjVINHVLUEVocWtxSnkxTGhsQjQ0YzJFSHNwWE5XMzBsQmdFdEdXZ3ByZjU5blZlZnU2VVhiTGplUDFIeFF5SS9vSFE0TUZRVGh0RjZ2M3hNU0VuSklrcVRkUjQ4ZVBWT2FNVVRSMHlBTGdrWVF4UWRTc2hqQXlka1ZWM2RQdHE5Znp0Q1gzaWJQbU11dmN6NEJGT2VFV3ZXc0hjMlBIbFFrMXQzTFZhREZvOTFzeGdPb1VhY1JrejZkUjNwcU1ucURjdTZLb29hck1aYzR1R2NUWGZzOGN4Yy9VZG5IUWFkREZFVXNabGtVUlU4RDNMM0kzVHR4SFpRbE10S1MxWlFib0RnQUZaQ2Vtc3p2ODc5Zys5L0xBYWdiM0lMbnhrd2hJejJGR1crL1NISmlQSjlQZVluaHI3NUhuWWJON3RvY1R4NDlvRzR2L09aOUZuNVQrSngvTTFub0d3bXNYWi9BMnZVNUVYR0F5K2VqY1BNb1I1dk92YTNhR0J5ZHFWalpGeWRuUlMxUEVFVXFWdllsSmVsNmNVUGF1UUg3Q3Q5dE1PbkZXM3ZyNUprSzh4dkZYajVIWmQrQW15YVBMMStoRW9OR3ZzYUNyNVM4UkwvUG4wMmRCczNRT3R4Y1Z1dTNlYk80ZUZieHBpNXF5RDJ3YXlNSGRtMVV4K28vN0JYVmMrVGY4TXUzSDZFMzJFcURXRzZJSUxaang0NGRPM2VmSXZMQlRrQmRVUlRyQWdPQ2c0TXpnVCt2WDc4K0pTNHU3c285bmVSdDhOcjQwZmo2Vm1ITm1rMUNINjVRQUFBZ0FFbEVRVlJjdWh4akZmRmJFazVPamxTdTVFMkg5cTBaTnZTcDJ6Nm1WcXNsTDgvTWdjT0hiZXBjWEp5cFZiTndnV1hrOEdjWU9mek92cnlOSFBFTVo2UFBzMk5uS0JxTmhrRURubUQwLzU1VmpiV1ZLaFVmSFZXamVnRGp4cjZBZHpIUlV3T2U3TTJHRGR1SU9oME5nS2VuQjQ5MTY4akFBWDJvWE5uYnByMjd1eHZmZlBreHUvZnM1L3U1Q3prYnJlUVUxbXExVEoweTBXNEl2Z21pS0RKa1lHOCtuZjBUb2J1M0V0SzhEWFhyaCtEczR2cEFlcy9idWYrUVpabnNyRXpPblRuSnRvMXJFQVNCRWM4K2VkUDNFanQzQkZkQkVEb0xndEFCU0hGMGRJd05DUW5aYXJGWWxrZEdSdTYvMTVNREphWEEwS2Q2TTJmaE1xcFVxc2k4eFN1d1NCSWU3cTRFMVFoay9aWmRBRFNvVTVQVTlBeHljbktaUHZNN2NvMG1QRDNjcUZNemtEL1hiYVpHZ0I4R1ErRWlzWWU3RzE5L05KbUk0MUUwRGE3UHdXTFNMcFNHaHZWcTAvQUc2ZWNGUy85U2pjSG5MOFZ3NnN6NTJ4cHoxTkNuT0hubUhNOE5lb0tXVFJwWkdZTHRGRS9WTXB4ZWF1V1NPVmFHNEhiZCs5TnI0RWlybEZ1eUxIUDJaQVFtWTI2SjR6UnIweGwzVDhWQnBrNmpGbnc1ZlN5Z3JIR2twU1FWYXd5dUdsQ2JpMmRQa0phU3lKa1RSd2hxME1TcS91Q2V6WUFTZFpaOC9hcmRHRnhHa0dWVnFFRW5DRUl3MEZBVXhTR3lMQ2VGaElRY0FaWm1aMmR2UEgzNjlNMDlDTW9JdnkvNHdpcGFWKy9vaENrM0J4Ky82bXFFYit6bGM4UmV0amFZYmxxMVdOMTJkSEtoMCtPRFdQRDFOUFU4UGJSM0M0ZjJXcWZHeWM3S1lOSDNuMWpKakZhcldZOVdIWHJRdEZWbi9sbzhoOHZueitCZHhWODEzZ0k4MnJVZndTM2FVODdMbXp5VGlmbGZ2RWR1VGhiSmlmRUV0eWhlZXZyQXpnMmNPMzJNQzlFbmFkQ2tsVHJlM20yRlJvVHFRUTA1dkc4YllidUxkemJLekVobDNmTDVWbVYrZ1VFUGpURVkxTFVDQjZDK0lBajFaVm5PMG1nMDhjSEJ3VkhBOHV6czdMVm56cHhKTEttLzRHdzJDSWhhVVJEUjZSOU1ZM0NleWNUUDMzeEFmT3dsek9ZODNEMHJrSkdXakVhcnBmK3dNUUNzWER5SDJNdks4OGFGL1BYM1BHTXUzMzQ4VVIzSHMzeEZCbythaU5sc1p0M3llWFRxT1pDcUFiVzRmalZHYlhNdDVnS2gyOWJTOGlHWE4zZHdVSXpCTW9Jb081b2NnWlJiZHZvWC9OdnJvQ3pSdEhWbjR1T3VLUGw0Z3hyU3F1UGpnQklRdVBTbm1WYlBPbWRQSEdIQ2M0ckRnc1dpMkd3eTAxUDUrb1B4UE5xdG44M3owcDJpUUpXMnRLU25KYk44L2hkMDdEbUFnRnEzRjlpUms1MUI3T1Z6WkdVb1FST1N4VUxzNVhNa0pWeTlyWEVlVnV5cmZMZkJ6VjRraXVQTDZlTUFHRHpxOVJMemJBQTBiOXVWVlV1K0p6a3huc1Q0T1Bac1dVWDd4NTY4NmRnMWdocmc0dXFPeVpoajlTSlV3ZHNINy96UWY4L3lGZG16WlRXZzNIU2ZmM1VxQWdJUllUczVzR3NqYmg3bDZmYkVNOFJlT29lN1ozbkNkbTBrSnp1VDZrRU44YTFXRTEwUmFaYlNKdWkyWThlT0hUdDNIMEVRaWk1cUZDQ0tvdWdHUE9mdDdmMnN0N2YzUll2Rk1rOFV4ZTJKaVltWFltSmlicDNENEI0aGlpSlBEK3pMMHdQNy9xZkhiZDJxT1ljUFI2cjdHbzJHNm9IK2pIbDVCQzR1em5mMTJJSWdNT1dkMTZqcVc0VitmWHZpNDFQWnF0N0J3WUhRM1dzeG04Mll6UllzRmd0T1RvNVdrbFEzb3RWcWVmZWRDV3phdElNV3pSc1RFdElBamFaa3VlMEMyclpwU2RzMkxUbHo5ank3OSt6SDA4UGR5aGh1cDNnR0QrakZydEJEN04xM21POW1UYWQyblFiNEI5YWlpcSsvNnFWcXg4NjlJRHN6ZzZ0eFY3aDAvaXhSSjQrU201dE55K2JCUFAvTWYzdVBmUmdwOHR1c0Fid0FMMEVRR21tMTJnbU5HemMrSjBuU0lrRVFmcGRsT1M0aUlpSUR1Q2VXb3NlN3RzZW5zamV2dnplRG95ZE9ZOURyMFdvMUhJODZhOVZPcTlHd042endYZE9VbDBmb3dRZ0F4di92V1F3b2k4UVJ4MDhSZHVRNEl3YjNvMm0rVXNkcm81OWovSXZXVXJzOUJvOG1MVDJEVnMyQ21USDFkYXU2MHZ4ZUFheFlXMmdBbURmN2ZRS3JLWkdyaHlOUDhkcFVSZkp4NW5zVGFkRzRvZHJPWU5Eei9ZeXA2djcwTjE3QmJMSHcyVGZ6MkxRakZIYzNWMWJNL3dLQTQxRm5HZmVPRWgwMDVmWFJQTnF5S1k2R0IzTXh2Q1FXZkRWTk5iUU1IRDdlYW0waU9UR2UxYi85d01rakI4akp6cVJ5MVFCNkRSekoxclhMT0gwOEhJQVhKcnhQNDBjNkZqdjJ2dTNyMmJSNk1RblhZbkQzOU9MUnJuM3A5c1FRUU1sMVZ5QS9XTUJmaTc3bHIwWGY0bDNGai9lK1hFcEswblYyYkZpaDFuZnVOVWhkdUMrS0lBZzJrVjAzdzhYTlhkM1dPenFWS0xIclh6MUlkY29QRDkxaVpRdzJtWXhFaENuT0ZEWHJOR0pQN0tWU0g5L08zYVhBVVUrVzVZTDd0Q2pMc2h2Z2xoODEzTS9aMlpuZzRPQkZzaXd2c2xnc0VabVptV2tYTDE2OHZVWEEvd0JqYmc0V3N4azNqL0pxZEd5MTZuWG84L1FvRXE5ZlZYK0hDdks4bXMxNXFyRzNhTzVYbmNFUmc2TVROWUlhV3EwcGlxS0lvN01yemk1dUdCeWR1WHcraXZPbmo2UFJLTXZISHVVcjhPWkhoVXBFUnc3c1lQZm1sY1JkUHMvQUVlUFZjaVZIcU9LTTZxRFQwYkJwYThKMmIrTFUwVEJ5c20wekhKbno4amdVdWhXQVJzMGV4YU9jNHZpYW5CQ3ZYbGNGODlNNjZHenkyQmFzMXdxQ2dNTU4wYXdQcWtIelpoU2NCL25udnJNc3k0R2lLQVlDUFp5ZG5iTkRRa0xXeTdLOHdHdzJoNmVtcHFaYlNmWktEZ1paUUNPSXdnUDczUW1pU0ZDRHBzVEhYdUx3dnUxcWVZY2VUNm1LR09mUEhPZnN5UWlyZnRsWkdSdy9IS3J1ZTFmeEErQzNuMmF5ZCtzYXduWnQ1TVdKSDJOd3ZMdHJDZmNqRGpvOW9xaEJFR1NObktkMXVuV1BmOCsvdWc3S0VQN1Y2NmkvWXlFdDJ0R3FnNkw2bXA2V3pPNHRxNjNzVlhsNXhhdGh5N0pNeElHZGRPODc5STdQTHljN2s2aGppcU5sazFZZGFkQ2tEUUI3dHF3aSt0UlJ4QnVmOFdXWjJlK040VnJNUmFKUFJ6TDUwd1c0dW51VytuamhvZHNJRHkxTXlaR1Jsc3dIcjkwOHZZZWRRdXpHNEZzZ2lvVW43TVFQNXVMaTVsR3FmdGxaNlh3NjZRVUE5YUdwSk02ZU9rcHlZcnk2djM3RlFoN3AwUE9tK1luN0R4dEQ5S21qL1BMdGgxYmxmdFZybzNYUThmaUFrVmpNZVV3YnArVFhzVWdXNm9VOGdrNm41MFNFNHBSZXNiSXYxV3JVVlNWZlRrYnNKeWM3azhZdDI5T3g1MENPaGU5Vnh4MzYwbVRLVjFBV3FyLy83QzF5YzdKbzA3azNUVnQzVWR2NCtKV2RoV1BKSXVHa3RYUUlEZzcrNzVNYzNTRmtXUTZVWmZrLytZRzBZOGZPblVlU0pDSC9nUzA0T0RqNGpUczlmdEhvdzRLSDNDSVB1d0lRb05Gb1BnQ01YbDVlaVY1ZVhwR1NKSzJKakl5Y2M2Zm5VbFo1ckhzbkh1dmVxY1Q2d1lQNjByOXZUMFJSUUt2Vi91ZVJzQzR1em94NVpXU0o5ZjlrVGpWckJGS3p4ai83UGE1Vk05QnVCTDROREhvOUg3d3pqcmZmbjAzby9pTWNQWHlBeUNOaGFEUWFCTUVlZldubjNpSExFaGFMaEN3cmtvbk5HdGRuMnVReDZPK0RCVDFabHRGcjVCckJ3Y0gzZWlxbFJwWmxGMEVRUE1EYTRGQ2tudnk2NnFJb1RnVW1DNEp3SURnNCtLQWdDR2RsV2I0a1NkTE95TWhJMjlYeHU0U0xzeE9lUlhMZ3ZqVjJKSTBiM2p5dktzQ2FqZHY1Y2RFZlZtVm56bC9rdGFrenlNektKdnpvQ1Q1K2V6emxQTjBSUmJIRVNIUkJFUDdSYis3MXBHUXJpZWpNN0d5Y0hKVjM1b3VYQzMzZWFnYjZvOU01c085UUJQc09GZVlYcnVoVmppRlA5c0xSVVRFaWFQTGY5VVZSd0RYZkNheW80ZGVnMTZ2bGRpRCs2aFUrZjJjMEdlbUZ3VHhYTHB6aCs4L2V3dG5GL1NZOUZiYXUrNTN3ZkdNUEtES0hLeGZQUWV2Z1FLZWVBMHMxaDZNSGQ2dnFaRTdPcnZRYStNSnRmZ3BySkVuaSt0VXJMRi93cFZvMjRQbHhKYVorQ0tyZmhOQnRhOGt6R1RtOGJ6c0RoMDlRVmQyT2grOGxOMGU1akJzMmE2czY1ajhzT0doay8wYU5HblhJVDJranlMSXN5TElzYURRYVFaWmxFVUNXWmJGSW1YRGpQaUJJa2lRQ2dpaUtRc0U0S0s4M1lqSDc1STl0MVY2V1pWRVVSVUdXWlY5QkVOUVE3MXZjb3hGRmNRZ3dSQlRGTTU2ZW5nZmMzZDB2V0N5V05aSWtSV2FYa1d5VG1mbktmemV1VFFiVXFzLzJ2NVg3czVPekt6UG1yMGNVUlg2ZDh6R2gyOVlpaWlKZkx0cHFNOTdUTDB3a0lUNFdaeGMzbkYzZGNYSnlzWHJQM0xGaEJXMjdQc0doUFpzNUZyNlgxS1FFVmkyZGkzY1ZmeTZlUFVGbXVpS3ZYcnRCRTQ2RjcrV24yVk9zeG4vcmszbFU5cTFHU01zT2hPM2VoTm1jeDdId3ZUYS9BUkZodThqT1ZLSzgyblVyZEY3YnV1NDNtd2o3b2FNbk1YVDBKS3V5bHdlMlJaSWtLdmxVWThwczYxUThaUWNablVhcTJiQmhRMUdqMFloRnpsVjFXNlBSQ0pJa2lRWGJzaXlMa2lTcDI3SXNDL250Yjl3V1pWa3VWL0MzSzA2cHFNaDU3eVFJd3BPQ0lQUjFjSEM0VUxGaXhRTmVYbDZuZ08yWm1abmhlWkprUUt2VkNNS0RLeE50empQeFdMOWh1THA1cUxMaWprNHV0T25VbTdTVXhOdEtBU25MTWxvSDVUY2pPVEdlbWUrT1p2Q29PNzc4Yzkvam9OTWhha1NRRVoyMVlrakRoZzM5eXVKMUlBakNub3lNalAxbFRRZjFZdlFwQU5KU2toajlWR3NjblZ5WXRYQWp6NzN5RHVkT0grT1JkajNRYUl0M3JFeE5UbVRueGo5NXBIMFAxZEdtS09HaFc0bTdvcWpFU1ZMaC9UWTlMWm5maXp3ZkpWeUxzZWtMaWtwdGdWSnVxNDY5cU50SU1jVWN6SGNzOVBDOElVMlJJTkJuMENqbXpweE1hbElDQzc2ZXpwaTNaNVZhWWMzRjFZTnlGU3FSa25SZGplajM4YXRCYms0VzE2L2VOd0tKOXd5N01mZ1dsS3RRU2QzZXMyVVZMZG85WnV2UmNBTjV4bHdyYjFYL0duVnUwaHAyRldrTGlrZkRsalZMNmZuVThHTGJKeWZHOCt1Y2o0bUtQQWdvK1F5aW95TEp6a3hYUFNQQzkyNmx2SGNWOVNZbldTeGN2WEllLytwMXVKYnZvVnFTdDJzQmxpSVBYUDdWZy9EeHF3NG9lWElBeWxlc1F1MzZqVzg2eHIxQ0JBdzZoNWNFUVNoL3IrZnlUeEVLNzRLU3hXSzUrUi9MamgwN1pRNUJFR3JsUi9DMkZBVEJOc0hyblQwV1VLeFJHRUF2Q0lLUExNcytHbzJtZTBoSXlDeXp4WElneXl3LzlNOEFHbzBHSjZmU3YralpzWE1qdmo2VitIYm1WTDZmdjVTRDRjZkl6c2tsTjlkSW50a3VDMm5uM3FIVmlEZzZHbkEwR0FodVdJZXhvNGZpNG54LytCY0tJQmdjeEtHaUtKWmRqZG9ieURkTVdMbXozOExnNEFDMEVVV3hEWkFEWklxaXVMMVJvMGJMVW5Nc09ZTG12M2NtZVcvR3QvKzRyNXVMQzVVcWVoRjk0VElSeDZONC90VzMrWDdHVkNvWGs4NmdOSnc5ZjRtUjQ2Mk5DYmxHWllIcFJGUzBWZm1lQTRmVi9NTGhrVXEwcHF1TE05NFZsRmZBNDFIUkxGdjV0OXErWm9BZlE1N3NwZTZiOCtYek5HTHBvcElmZGhaLy80bHFDSFp5ZHFWdGx6NDQ2UFRzMnJTUzlOUmJwOFlPRDkxS3kzYVA0ZTNqejU0dHEwaTZyc2o1N2RyNEY1MTZEcVI2N1FZTUh6ZU5QWnRYY2VhRVl2UnYzcllyOVp1MFZ1VmlMNTh2VE85YW8yNndWWFRneXNWek1KbHNMWFpkZWorTlovbUtOdVZ2amJLV2phM2tXNDJubmgxTDNlQ1NIOXMxRGc0MGF0cUdRNkZieWM3SzRFVEVmaG8xVS9KSmgrMVdKS0xkeTFXZ1J1MkdKWTd4b09LazAvVFhpR0tEL0hzaWdnSkY5b3V1Y1JSc1dyVkJNZXJhTnNpdkt4aW5hUHZpeGkyeUw4cXk3SERqQXZQTm5Hcno2MnNCdFVSUmxEVWF6Zk5BckVUZTBWeUxmTTl2RmdXNWMyOWNYRGViemFwTVo2MTZqVzhyTGNSM1JXUnZpK1B4QVNPbzM2UTFLeGQvajltY3g0WS9mN0dxOXl4ZmtickJMVGg1WkwrTm9tS0JZYUZ1Y0F2MGprNFljN0k1dkc4N3pkdDJzV3BYSUFWZHljZWYydldWaVB2VTVJUUh5cWxDa0FYUlVhc1pMb29FUU9FMVFxRXpRNUhpd3ZPOHdOR2g2TG1kLzcrUWY5NFdER1NiMjQrYlBwTm9CRUdvSWN0eURVRVFKT0NhbTV2YnRSeWplVmVPUmRJck10SEZEbm5mczNIbHJ6Ym5jVTUySnUrOStqUUEzZnNWUmhuV3J0K0VrZU9uVzdYOVkrRlhhb3BHUVJBWU5HS0NhbGoycng2RWY2QjF1Z3M3b012UEdZeUF4bURRdkNvS1FnMG9lOWVCSUFqeGJtNXVWM05NbHJBY00yWEN3enYrNmhYU1U1TndjTkRoRnhoa1ZYZnU5REUyclZ6RXBwWFdUakN2VGY4T3YvenpjTzN2ODRtOWRJN01qTlJpeDQ4NmRraU43QzFLVmtZYTI5Zi9mdE81U1pMRXJvMS9xZnNKMTJJZzN4aDhOZllpQUZXS0NSNE1idEdPNW85MkkyelhSazRkRFdQcjJtVjA3aldJZy9ucENpN2xHNyt2eGw1aXptZHZXYVZHQ0c3UmptZGVmSU1WdjN6TmxqVy80ZUxteWFSUDUzSDYrR0crbUdhckZtUEhtb2QrSWZoV05HN1pudlhMNTJNMjU3RnZ4M3IyN1ZoL1cvMnJCelhFemIxY2lmVUoxMkk1RXJZVFVJeXNCVjZ1bTFjdm9VM24zbW9PbTZJNE9idHk4ZXhKUkZHazZ4TkQ2TjUzR08rK01nQ0FOcDM3WUxHWTJiZDluVlZDY1lCTDU2THc4YXVoU3NuNEZmbHh5ak9aMUdQdjNyS2F6V3VXMHFaVFlZTHVUeWU5b040NEN4N3UxdjcrRTMrditObnFHQVZlZjJVQkdTd0MyT2lvM21jSWdLelJhT3dKQ08zWXVmOG9lSENVdVhQM290dTZGeFRKTFZ5QUpBaUNTUlFFazhVaTNhRXAyYkh6Y09QaTRzVHJZMGVRbloxRFNtbzZhUm1aR0hPTjkzcGFkaDVpOUhvOTdtNHVlTGk3NG55ZkdJR0xJZ3FDZ3l6TDk4M3FZLzdDVTdHTFJiZFE4UUJ3RkFUQlVSQ0VBYklzOTNBMWlQR1plVkx4SVlsM2tZa3ZQMCtEdXJkZXVOeTRiUStMVjZ5MUtxdFUwWXNmUG4rUE42YlA0bERFY1FMOGZNbkt6bUhOcGgwMi9VMm1QQUN1SnlRVlc5KzBVVDBrV1ZhTnZ6Y1MwcUFPVjJLdmtwaXNMR2J0REQzSXVGRkRNZVhsY2ZpWXNtalVwR0ZkOVh1dlVxa0NUWVByY2U3aUZWSlNsWWl6Tlp0Mk1IZmhNZ0RTTWpJQlNFNU40L0ZuUmdPUVp5Nk1CZm5rcTUrWS9mMUNBSDcrK2lPOHlwVmV3dTVCNDFyc0pTdTV6TEh2Zm9GL2RXVkJzbG1icnJ3L1lRaG1jOTVOeDJqWHZUK0RSa3dBb0ZhOUVHYTgvU0lBMTY5ZXdXak1wWnlYTitXOHZJbUtQS2dhZzMzOGE5S3NkV2Qxakt6OHFFakFacDFsMTZhVjVHUm4yaHoza2ZhUEZXc010dm1NTVJkWnRYUXVCaWRuQWt2S1h5ZkxOSCswbXlwbmUzRFBaaG8xYTZzWWhvOG9ocmhtclRzaFBJejUyV1ZCSTh0eVFSaGh3Y3E4WEhRZlFGWnVna1hmajI1c1c3Ujlmbk5zeGlsbTdCdmJncElqdUNML2ZPM1RCRGpLc3V5dTBXZ01za1crNStzeXFjblhBZkQwc2o2bnRWb3RMN3oyQVgvOC9CVU5tcmIrUjJNWE5TQVhrZFFHd0x0eVZWNy9ZQTY3TjY4aU9URWV5V0pCbzlWU3NWSlZPdlVhaEU2bng3dUtIMTM3UEVQczVmUHE5VkNBVHFlbncyTlBvdFU2MEtSVkorSnV5R2ZjOTVuUmJIWjFwM3BRb1NQRjN5c1dscGl1TC83cUZjekZ5S0dhODB4V3VaSWRIUFNxN0c5WlFCRFFBanFzei91aTU3RFY5VkZNUGNYVUY5UlZ5aCs3RlBPd1Nqc2xBMlpCRUhTQXV5QUtUcGdSQllIL1hEbXJyRkIwTFY2ajFaS1RuY1hIYnlvQlcvOTc0eE0wV3R2VVRUMmZHbzVuK1lvMGJOcUc3S3pDMzZJYm52c2VXclJhYllGNmxnaUNqako2SGVUM2RSY0V3UUQzL3A0UGNEN3FHS0FFR3hhTi9yVllMSmp6VEppTXVXaTBXalFhTFhrbUk3SXNFM1VzbkkvZkhFN2ZJUzhUSDNlSnkrZWp5RWdyVkhZUlJVMkp6aDQzazkwdm9DQzl5OEU5bTdrYWMwRXRQMzM4TU8yNjlTTXRKVkcxU3dYVXJGZnNHRTg5TzViamgvZVJuWm5PbW1VLzB1TFJic1RIWGlMeTRHNjFUWFptT3BFSGQxTXBYNUlkbFBRRUY4NmVJQzFaU2ZtY21aN0NCNjgvaThsWUpsVyt5eHdQNTEzOU52Q3U0c2ZvdHo1ajFaSzV4RjArZDhzWG5BSWNuVnlvSHRTUVFTTmZ1Mm03cFQvTlZJMnczWjRZeXBrVGg0aytkUlJqYmc2cmYvdlJSdm9Fd09Eb1JKL0JMeEpZcXo2eUxERnVxUEp5MUx4dFYxcTA2MDZOb0lhMDd0Z0xnNU1UZi82cWVIbWZqRGpBNFgzYmNmTW9yNzRnQmRSU0xzYXZQNXpBNmVQaDZqeXV4VnkwT1daQnVIOVJMR2F6MnFlQW9uSUM5eElKeURHWnZ6Sm94ZUxkWHU0RFJGR3NLUWpDY0FCWmx1UHU5WHpzMkxGejI1d0Z1a21TdEVlVzVkL3V4SUJhcmJiWTBKMmlMK29GRkhtd3paVWtLVTZXNVRCWmx2K09qSXo4cFZxTmhpMEZyV2JwblppVEhUdDJGSnljSEhGeWNzUUg3M3M5RlR0MjdsdGtrTE5ObHZsT0RtTDByVnVYRFNSSmNoRkY4WDFCRUlyVnRpN3BOenFmREZtV0R3Q0hnRU5aUnJPSUtINTExeVpiQWd1V3JzU2d2L1c2V1daMmRySGx6azVPekpyMkJuTVcvc2Fvb1UreGJ2TXVabjYzb01SeHpsNjR6QWV6dnJjcC8ranRjZmhXS1ZUbTZ0THVFUUw5cTZyNzFmeDhNT2gxeE1URjgvbWNuN21lbU16YXpZcGpkVzYrRTg0anpRci9ERDA3dDZObjUzYTg5ZjRzdHU4TlU5c2xKQlV1aG9FUzFYQmpHVUI2UnVGaTdzUHVSSGYrekhGMTI3OTZIZFVRREVyNktmOGFkVGdYRlhuVE1SbzJLVFJRK1FVR1dTM0NHbk96MFpjaUFxMm9mSE54aHQvYm9mZlRMK0xvNkVSV1pqckh3a081ZE80VWw4K2ZadmJVVjVnODQrY1NuZHpyTkdxQmk1c0htZW1wSEF2Zml6RTNoeVA3ZDZoclJVVlRhVDFNWk9lWmw3a2FITjZ6V0N5eUlBaVNLSXFTMld5V1JWR1VSRkdVTEJhTEpJcWlsSmVYSjR1aUtHazBHc2xzTmt1Q0lNajU1VkpCZWY2MnJORm9KS1BSS0dtMVdrbWowY2c1T1RtU2c0T0RsSldWSlltaUtPdDBPaWsxTlZYUzZYU1NrNU9UZFBMa1NRbGxPVWdDSlZjUDhKY2dDRlovekZ2Y2w1RmwrWXdzeTJHQ0lJU2F6ZVlEWnJQNWVMWkoyMWpRaXUzdTZwZFlDdW8yYXNHSWNkT3BYRFhBcHE1T3cyWTBiZDJacTFmT3MycnBYS0F3bWw2U0pMVU13TW5aalM2OW43YnEvL3I3Y3dqSWQ0VFlzMlUxaStkK2FsV3ZYUHNsS3g5V3JocEEzeUV2RWJwOW5aVXgrUHpwNDZRbVg2ZHF0Wm9BeEYwK3g0WDgzTnNBY1ZmTzRWV3hFaUV0bEsvMzhMNXRWUFlOVUZQdWFiVU9ObXV4Y3o1NWcvaTR5elp6U0lpUHRjb2RXZGszb016SVJzdUNMR1huV2VZNmFvVW9RUkFrU1pJc0JkZUdScU94aUtJb1NaSmswV2cwa3NWaXNaak5aa21qMFZnS3Jna0hCd2VMMFdpVTlIcTlKU2NuUnpJWURKYU1qQXpKeWNuSmtweWNMRldvVU9FZ1lHTjFLZTU4QnhBRXdRSmNsR1Y1dnlBSWU4MW04NEhzN093VE9hSStTQ2RxZTBpeVRGNHhhZ3NQQXEwNlBFNnRlbzFKU2JyT3I5OTlCQ2dSOEJucHFlemNzTUkyOGo3UHBQN20zTXlvVzZOT01DNXVIbGJHNElJY3JnNE90Z2JraHdtejJZSXNTOGpJbGl5VDlKV3pBeGZMNG5VZ3kvTEJqSXlNWTJhdHl5TUlkTC9MWDB1cE1PWXF6OS9ScDQ0U2ZVcEpmNUtUbmNtRVo3dlNzYWNTSE5pai8vUDBlUEk1UG5qOVdXSXYzZm8xcW5iOXhzV21EakNaakx6NlRFZUFVc251WDR1MXRpR2RQSG9Bb3pHWEl3ZDJxbVVsS2E2NHVIbnd4T0Qvc1duVklwNTk1VjFjM1QxcDBLUVZiaDdsMkxObE5WY3VuS0ZDSlI4Njkzb2EzMm8xaVRvV0RpaU9nVVdkQXkxbWM2aytzeDBGdXpHNEZOUnQxSnk2alpvanl6SW1ZMjZKTjVEamgvZHhOR3dub2taRG42Zi9SN2tLTjE4TVBKQWZDZzlnY0hTbVk4OEIxQTlweVdmNUhyS2gyOVlTM1B4UkdqU3g5ZXJidkdveEZrbkNsRnZvOVhENitHRk9uemlpN25kK2ZCQmozcDVGUk5ndVRrWWM0TXlKdytvRGxKdEhlVlZhSUMwbHljcW9xemM0VXFkaGM2dUhyUm56MXFrNUVONTUrVW15TXRKNGZNQUlPajAreUdwZVpVVkNSTlNJbUNReDlFeGtoSzNMK1gxQ2NIQndlMEVRQnNteWJMakJTOWFPSFR2M0FZSWdtQUZFVVR4eDVNaVI3KzdFbUkwYk4xYU53VGRieEpCbFdaWWs2YXdzeTdNbFNkcHg4ZUxGaEl5TWpGdnI5OW14WThlT0hUdjNFRUVRTUZtRTZETW43cDluK09EZ1lBL0F4Z0gxSm81YUVuQkNsdVhsa2lUOUtjdHlRbVJrWkNJZ1ZRc0tibjh2aEkzYXRHeE1RRldmVzdZN2ZPd2tPME50WmVRQTlIb2R2cFc5TVJyek1CajBWQ2hmR0VXYm5aTkxWbmFPMnM2dGhEeThOeHFrTzdScFFhZTJMVzNheWJMTWIzK3RKL2JhZFg3K2JTWGEvT2dFUjRPQkx1MGV1ZWxuYU55d0xtKytNb0w0eENSKy9tMmxXdGJsVWFWZnpOVjROZnI1aVI2ZHFCMm8ySkJLbXZQRFFrRmVVQUJQTDl0MURvUGpyYjhmUjZmQ050cjhDSmFDTlFkWktwMnh2WnhYb2JQQWhUUEhyVlJ3WmkzY3FOYTlPcVJUaVJHRkJiVHEwRU9OL3VyZTcxaytuekthQzJkT1lEYm5zWG4xRW9hOU5MbllmbHF0bGlhdE9yRnp3d3BNeGx5T2hZY1N2azlKMStWZHhRLy82a0hrNWhUdk9QRWdrMmNSTGg4K2ZIajNyVnZlTzRwUlRiTGFseVJwT2JEY1lyR0VtMHltaE5PblQyZVNmMU91VnFOc1NIODdPcnZRdEhXbkV1dTMvLzBIR1duSnhkWVZsY1V0NStWdFl3eWVQVzJzK24zY21LZDMzZkw1YkYyN2pISmUzcnp6K1M4WWMzTTR0SGNMZTdhdW9XMlhQclRxMExQRU9XMWN0Y2dxMHV0R0R1emN3SUdkRzZ6S2VqNDFuQnAxRzdGejA1OTA3djIwamFUdi9ZbjZqTFBuYm94ZXNXTEZvaEg0dGtjdlBOZHpaRm5lTEVuU0VrbVNEdWJrNUNSR1IwZW5GMVFHMUc2WWl5QllaRm5DVkV4ZzBJTkFoVW8rVktqa282WlJCUER4cTY0NlQ3aDVXbWNjTkJhSk9MeFpOT1Y3cnc3Q3YwWmQybll1Vk5vcytQM1VHKzQvdFo0N2ljbVVpeVJKQ0xJbzVSb3RSNk5QSGp0Mk40NXpwNjZEYWtIRituaVdXZGI5TVorL1YveGM2aURHZ3ZOU285SGk2T3hTNnVQazVtU3JxZ3d1Ymg2MDc5NmZ6YXVYMEs1YmYzWnVYSUV4SjV2d3ZWdFVpWCsvd05xVUw1S0M5VVphZCtwRnN6WmQxSFFnQlU1SHB5SVBjZVhDR2R6Y3kvRm9WeVdQZkwraEwxa1pnZmZ2M01DeDhMMDR1Ymp4ekNqcmRBZHU3Zyt2bXMrdHNCdURTK0RRM3EzOHZ1Q0wyK3BqTXVaZ3pEZk9ub2c0Z0ppZmU2aFZ4NTQ4TWZoL1ZtMnZYNDFoK2MrRlNiZzc5aHlBczRzYkFiWHFFOUt5QTBmMmJ3ZmdsMjgvNHAzUEY5cklSYWNtSnlEZDhNS1VscEpvdFYvZ09WSzNVWE1jblZ6SXljNVV2WFVidCt5Z1NzQTR1N2poV2I0aW1SbHA1Sm1NOUI3MEFoMTdEdVRYT1I4RHlzWHRvTk9YYUFRSDVXYXFOOWp6THRxeFk4Zk9mOEdOQ3huNTkyZXp4V0pKa1dYNWorVGs1QTlqWW1KaTc5a0U3eUo3OWg0Z0xpNGVnSTRkMnVEbFpadUtZYzNhVFdSbVplSG02a3JQSHAxdDZvdGlOcHR2S1grVmtwTEtMNzh1QjZCR2pZQmJqbGxBVmxZMmVyM09hdnpRMElPWThoK2VXN1pvZ3NGUStES1pscGFPdTd0YnNXTmR1M1lkZzBHUGg0ZjdMWS83MThyMVJKOVRwSHBHdi9nY3lTbXB1TG02bEtxdkhUdDI3Tmo1NTl5UWM3Smcwd3hrQWttU0pHMlZKR2xSWkdSa21US1lYSXRQUkNwRjVHdFNTbHFKZFpkaTRwang3UUptZmY4TEx6MDNpTFdMNXdDUWw1ZkhzMk1tYys3aUZRQSttL0lhTFpzMHdtS3hFSE0xSG4vZktsYmpuRDVucTFKMUk0SWdNUFNwM256eTlVOWNqVTlReS9zODFoRm5wNXN2dGxhdlZwWHExYXJ5ODIrRitjMjZ0bTlOM3g2S2NTWGkrQ25WR053OHBFR3h4dWlIa2FMUE10bVp0dWRCYW5LQ1RkbmRvRTZqNW14ZXZRU0E1TVI0RHV6Y1FNdjJqLzNyY1RVYURkVnJOK0RDR1NWYThmclZLemR0Mzd4dFYzWnVXQUhBMFlPN1ZGbnJabTI3L3V1NTJMbnpGTE9XSlNxdVJHc0FBQ0FBU1VSQlZBdUNrQ3ZMY29Zc3k4ZGtXVjZRbVptNXBxZ2g0SDVGYnpCZ3pDMTh2ekNiODFURGJsRWpscTZZOVRzSG5WNk54czB6R2EyTUNpWmpMam5abWFRa2kvenk3WWNjM3I5ZFhmOU1TYnBPUU0xNmR6eGxYUFhhRGVqVWN5QlYvS3FYMkthY2x6ZURSNzFoVTc1bzdpZHFmdVdIbFNLTzRrWWdWWktrYUVFUUZnTi9IRGx5cE1Rdko5ZVVsNnMzNk0yeUpHTzhoVlBOZzBaYXF1SS83K0Zad2FvOE5ibHd2ZDNGemFQWXZyR1hvcEZsbVl0blQ5QzRSWHRFVVVUVWFFaTRwaXpMdUh1V3A1eVh0eHBvOWJCaE1ocXhXQ3dneUpJZ3l2K1p4OVEvdlE3S0VpRXQyK09UcjZ3UWZlb29xNWZPUlc5d1pPdzdYM0RzOEY1QWNjcHpkbkVsT1RIZVJzVzFPTjUrcVQ4bVl5NTFnMXN3NXUxWnBaN0wwaDluRUxaN0V3QmZMdDZHdTZjWFhYcy9RN2QrdzBoSnVzNlIvZHY1L2Vjdk1lWTd4YlZzZC9Obk5GRVVWVVB3cmZDdFZ0UEtlZkJNZmtDa2c0T09XdlVhVzQrcnNaczhTOEwrelpTQXlaUmJvamRkYVNqcXFYQ2pWMmhHV2dyZmZEUkJiVlBKeDUvdWZRdGxUQVlPSDBkVTVFRnlzalBKekVqbHUwL2VaTnpVcjZ3OGFXY3QzTVQzTXlZUkZYbVFnRnIxR1B1T1lyamV0dTUzMWl6N0VWR2pvZkVqU2xpL1RtK2dkYWZIMmJKR1VTa1ZCSUVPUFo1U3h4b3hmaHB1N3VXWU1tYUEraU1GaFM5QTVieThlZnVsL2xhZkNXRHQ3L05ZKy9zOEFKeGQzWms1Ly9ieUtkdXhZOGVPblg5R2dheWVJQWdaa2lSRnliSzhMMThDZXNPdGU5Ky9oQitPNVBVM3BpRkpFdFVEcTlIanNVNWtaeGQ2NlRvNU9YTGdRRGp2ZjZnOHpQYnYxNU1PN1czVk5Rd0dQYUlvWWphYm1UQnhLczVPVHJ3OWFSd3VKVVQ5cEtWbnNIaXBzdURYb1gzclVobUR6NTIveUZ1VFBxQjI3UnBNZis4TjFRRnI2dlFacEtVcDYwd3JWL3hNbFh3NXpQRHdvNHg3YlFxREIvVmw1SWhuVkJrcHM5bk1MNHVXOC9QQ1pUUnZGc0xNejZiZTh0Z0h3ZzZ6YmJ2aWNGNmplZ0JmZnp1UHFyNVYrTzZiVCsvTC9LRjI3Tml4Yzc5d2c2TldRcjdjM0g3Z2tDekw0UkVSRVdVbWhZMG9DaGowU2g2d1EwZVBZellyeG9LQ3NxSVU1UERWYXJWcS9ZM1JkVHRERHdKSy9qTGZLb1dSbzk4dVdLb2FnZ2YzNzBuTEpvMDRGSEdjV2Q4dkpENGhpWVhmZkl4djVac3Jhc215ekxZOUIzQnhjcUpGRXlVNnIzZjNEaXo2WXcweFZ4VUhNVGRYRjBZTTdsZXF6NTZiYStTdjlZWFNlUFdEYXBTcTM4T01keFYvZGZ2YzZXTWtYSXVsUWlVbG12ejhtZU4zVko1UFd5UVhZMGFhdGJCTlVJT20rUGpYVUkrMzVNY1ptTTE1UE5LaHA1cS83bVpPN0NWaHNWZzRjNkl3SjdLcnU2MnpZVkVDYTlXblFpVmZFcTdGY0hqL2R0WFkxcnlOM1JoY0ZpbGlERERKc254U0VJUlFZSi9aYkQ1MDdOaXhxSHM3dXp2TCs5OHN0OXIvZGM3SGhHNWJpeWlLeFVxQ0Z1V1ZTVE51S2hNTlN2N0dmVHVVdGI4cVZRUHAxR3NRemR0MFJYc1RDZHduaDQyaHcyTlA0bDI1VVBiLytKSDlMUG5oTXdBZTYvY3NiYnYwc2VwamNIVEcwZG1GM29OR2NTUnNKeVdoTnpoUkw4VFdhVWV2ZjNpRFZmTFhDdkprV1Q0RDdBWU9XU3lXUFpHUmthZEwwOStDSmxlUVpZc2tTYmRVV0hqUVNFdFJmblBjYjRnTWpybDRGbENNVGg3bEt0ajBBN2g4NFl5NjNiUjFKN3IwR1l3c3kweDY4UWs4eWxjZ056dUxEK2Y4Q1VEaTlhdDNZL3BsR3BQUmlDUkp5TEpnUVpOMzE1TzcvdHZyb0N6aDd1bUZ1NmNYRm91RjFLVHJhbmx1VHBacStIMjA2eE4wNlQyWXo5OTlpYmdyNS8vVCtmVitlaFFBM1o1NGhpUDd0NnVHWUhkUEwxb1hpWkwvdDd6LzJqRFNpbkUrVEV0SlpPSUlhM1dLQ2RPL28yYWRSbmZzMkE4U2RtTndDVlNyWG9lK1ExNVc5OE4yYlNEMjhqa01qczUwN3plc0lPbTVGYWVQSCtKa3hBRkFpZlIxei9jazhndXNwYmJKeWM3aXUwL2VVSTJ1Z2lBdzdLWEpWcmx2M0QyOWVQSzVzV3JlZ3N2bm81ZzdZeEl2VDVxcHRqc1ZHVVpVcFBMQ0hSOTNoVlZMNWxLNWFqWFdyMUJ5TTNYcFBWajF5cE5sbVp6c0xIVjhKeGMzTkVVOGU5MktlZEV4bVl4Y09xYzhFL3RXcTBsU2Z0SnZCd2NkZ2xqNDJXVkpVdk1mMkxGang0NmR1NDhrU1pJZ0NPRm1zM21leFdMWmMvTGt5ZlBBWFgrWXZ0ZGN1M2FkZDZkK29xcGluRHQva1k1ZCtsdTEyYkp4T1RObnpWSDNWL3k1amhWL3JyTVphOG1pT2RTb0hzQm5NNzlsLzM0bDc4aXBxTE44TVAwdDZ0Y0xzbW4vVC9qcTY1KzRkRG1HUzVkamNIZDNaZUpyTDVmWTl2eUZTN3c1K1FPTVJpTy9MdjZEbGkyYkVoS3NMTVNJb3NqZXZXSGs1dWF5YS9jK1ZxM2VRSi9lTjA5ZFV6UWZrU2lLWkdmbmNDcnFMSlBlK1pEWk02ZXJpNlYyN05peFkrZU9ZNVpsT1V5VzVaOHRGc3R1U1pLdW56aHhJb1Y3b2YxOEU3SnpjcWptNThQZnZ5bDVlK2N2K1l0Zmw2OUdvOUdvWlVYcE5lUmxNck95ZWJ4ck8xNTlZWWhhbnB0cnhHQlFqTU03OG8zQmpnWURqelJWcFBVMjd3eGw2WitLMFNDa1FSMWVmbDZSSkRWYkxLcUJlUElIcy9seDFuVDBKZVFzM3IwL25Ma0xmK2ZzaFV1TUhQS2thZ3hlc1hZemNVV2lnck56Y3RrUmVwRGUzVHJjOHZOdjN4dkd0ZXRLbEkrSHV5dlZxMVc5UlE4N3RlbzF4c1hWZzh5TVZDeG1NNTlQZVltMlhmcVFaekt5YytOZnR4N2dOaWhYUkU1d3o1WTFHSnhjMElpYS9IVVlnV2RmZnB1Wjc0N0daTXdsejJSazhkeFBXYm5rZTN6OHFpTUlBdGRpTDVYS2dIRnd6eFlNams1a1oyVVFFYmFUeStjTGJZSk5XM1c4WmY4V2ozWmo3ZS96VkVOd3RScDFWUU81bmJLRkxNdVhnWlVXaTJXVjJXeU9UazlQVDRpSmlYbmczNTl1bDRLVWRUZERFQVFhTkcxRHh4NVBVYnQrRTFZdG5jdldkY3RvMmY0eDNEM0syN1NQdVJqTnV0L24wYUhIVXdRMWFLcVdPN3U0cXRzR0o1ZGk1ZWVCbXhxWjdkZ2l5L0kxUVJDMldpeVdSUnFONWxSQ1FzTDEyejNYbmVSTW95eDRXR1Jad21oOE1HV2lTNkwzb0JmbzFuY29HcTBXajNJVnFGREpCM2VQOGtUazV6OTEwT2xKdkI2SHE3c25GU3I1V1AxZUZheWh1M3Q2cWVkejlLbWpwS1VrNGhjWXhFZHZET2VaRjk4Z3VNVTlUejErVHpDWmpFZ1dDd0t5bEo2VGMxZnZ2M2ZpT2loTHJQdGpBWnRYTFZiVkdBQ011VGw4L2VFRTJuVlgxc1EyL1BuTFBaZlQ5d3NNd3R2SG4vaDgrZlhhOVJ1ajA5azZtZDRPV1pucHJGbjIwME9aZnVOdVlUY0dsMEFWdjBDcStBV3ErNmVQSHlMMjhqbHljN0pJUzA1a3dQQnhObjN5OG95cU1iaGx1OGVvR2xETHFqNHA0UnB6UG5tRDJNdm4xTEkrZy8rbmV0NFZwVldIbnB3NHNvL0QrN2JuSHorY0w2ZVBaZFRFajNCekwwZWRoczBaUEdvaU8vNWVRZHlWOCt6WThJZmExNzFjQlRyM3luL1J6c3RqeVErZnFaNTdvRVF0ejVyeUVxOU0vcHpLVlFPSy9mem5vaUxKeTg4TkVWQ3pIa2Z6ODNzOE4rWmROZUlZNFBDK2JmdzQ2OTFpeDdCang0NGRPM2NXU1pMZXVYRGh3bmRwYVdrcDkzb3UveVhIanAvaWpiZW1rNVNrZkd3Zm4wckV4aXBPU282T0JpcFc4TUpvTWpIeHpXbGN1aHdEZ0xkM0JZeEdFNm1waXFxRmwxYzVWVHBTbCs5WTllelFBWnc2ZFliVFo4NFJGM2VOVWY5N25ka3pwOWxFTzhWZkw1U0ZTazFOSXl6c3NGVzlvNU1qRGVyWHNTcWJOblVpejQxNGxiaTRhNnhadTVuKy9SNG5NTUNmRzRtUFQrQ1ZzWk5JVDg4QTROMjN4NnVHWUZDTXVXKzlPWVpoejQzQllyRXc2NHZ2YWRLNEliNDN5R29XUmFzdE5QWTJheHJNNlA4OXg3ZmZ6VWV2MDJNeW1YQjBmSGc5NWUzWXNXUG5UcE9abVNtNXVyb2VsMlY1bThsa1ducml4SWs3RnlKNUY4akl6S0x6a3lPS3JiTllMSFRvKzN5SmZWZXUzOHJLSWhHMWdmNitMSjA3azZ2eENaeUlVajUybXhZaDZQVTZEb1JITW0zbWR3RDRWdmJtMDNjbnFGTERMUm8zNU9sK1BWajY1M3BPbjd2SUZ6Lzh5cHRqYk9jMDg5c0ZKS2NXcWxOZFQwZ2lNeXVicjM1Y3hLb04yNnphbXMxbVBwdzlsMHRYNG5oeDJBQjBPc1dBY09GeUxQc09IUVVnTGo2Qm1MaDR1bmRzUThTSktGYXUzOHJqWGRxcjZoMTJTc1pCcDJQZ2lBbk0rMklLb0VSaEZLaUVsZlB5eHN1N2lobzV4UTNQVWJkTDQ1WWRXTFBzUnl4bU03azVXYXhkOWhQZVZmem8zazlSVTZzYVVJdFhwM3pKdk5sVFNFNVVJc096TXRKVXFXYnJlZXRMek5PNDRwZXZpeTF2MWZGeG1yUXFPU2RyQWMzYmRsTy9BNENtYlVxWFJzVE9mMGRtWm1hc282Tmo3MlBIN2s1dXlnZU5jbDdlT09RdjNPZGtaNUdlbW1UVHhyTjhSVWEvOFltNmZ5NHFrck1uSXpoLytoaWozN1NOSlA3NTYra0FKTVRIM1pVNW0vTk1WbXVzYW5rcDgyWStTSmpONWhjU0V4TWo0K0xpL3BYVjVLSldteE1neTJaSmtqSG1QbHlSd1g2QnRkWHQ0YSsrQjhDbVZVdlVOZlhzckF3K216eUtGeVo4WUpNTzhuSytNZGkvUnVHNndMcmw4d0ZGU2owekk1WEZjeitqZWxCRHlsZW94T3hmTmlPSUlvbnhEMlIyTHh0TUppTVd5UUtDSUtYcGRIZk5zbmVucm9PeVJKN0phR1VJTGc0WE53K2NYZHhJdW40VnN6a1BuVjZQZHhVL1hOeit1MVJocTMvN1FUVUVBNFR0M29TenF3ZDlueG1OZzA2SFJpT3E4dWtsRVIwVlNmVEpDQzZmT3dYQXRkaExyUDlqQVVFTm12TDJad3VRcE1KODl1di8rSmxkbS83QzNkT0xTWi9Pc3hySHhiVjRPWGM3ZG1Od3FSazVmanFmVGg1RmZPd2x0dis5bkthdE94TlkyOXFJbTFSRTVzSGhCcytINktoSTVuNDJpY3lNUW1Xd05wMzcwTzJKSVpURTBOR1RpYnQ4WGsxb2YrNzBNV2E4L1NKdmZUS1BoR3N4YURSYUtsZXR4clhZaTFiNWc5T1NFM2g3ZEQrNlBqR0VnM3MycXhlaVZ1dEErWXFWaVkrN1RISmlQQisvT1p6Qm85NVFjK3lZaW5oODdkLzV0N3BkTjdnRks1Y29IdUxwcWNsY3Z4cWoxcVduL25NcGJUdDI3Tml4YzN0RVJFUjhlSy9uY0MvNDZ1c2ZWVVB3YzhNRzh0TG81M24yK1RHY2lqcUxUcWRqNFlLdjJiaHBPN08vL0FHQUprMGE4ZFhzRHpoOTVoekRSeXJPV3kxYk5HSEtPNjlaamV2alU1bWZmcGpGdFBjL1o4dldYWFRxMkpaeTVUMTVadWhMSmM3bFNNUnhYbmwxc2xWWnpSb0JMUDVWaVVqZXZXYy9GeThwMFU1TkdqY2tMdTRhblRxMllXOW9HSHREd3pBYUM5VTBWcTNlZ0pPemt5cG5XTE5HQUlsSnlmeTZXSkYzR3p5b0h4cU5ocG8xQW5sNjRCTXNXcklDUVJBNEVuR2NPWE1YbGpqSGs2Y0tsWTltZlA0ZGpvNEdYRnljMGVrYzJMVjdQOTI2M2pwcXlvNGRPM2JzbEk3OEhKTmo3dlU4U290R0kxS3ZpQ3h5L1BVa0VwT1YzMWl2Y2g1NFYvU3k2WFBxekhra1NhS2NoenVWS3hYS0l4YklPMi9jdmxjdDY5Q21CY2RPbm1IQzFFOVY2ZW5NN0d5R3ZUSUpvOGxFVG81UmxaMHU0TTkxbTJuZnFoa3RtalFrS2JuUTM2M0FFT3pwNGNhekEvcGcwT3Q1YXNSNEt3UHhtSkhQa0pkbjV2dUZ5d0JZOU1jYWR1d040L1dYbnllNFhoQnZ2Zis1ZXJ5czdCekd2Zk14SDc4em5yZkdqRVFVUlByMnREYmcxUWp3Wis1TUpTVkR0YXIyS00raU5HM2RDVWNuWjliL3NZQXJGOCtpMVRwUXAxRXorZzhkdzl5WmhjOUdqazR1LytvNEZTcjU4TktibjdINnR4KzVHbk1CalVacnRiZ09pa3p6MUMrWGNtRG5CaUlQN2VIS2hUTnFXaXRuTncrcVZBMGdxRUV6V3JUclZteTBZbEVFUWNESnhRMi93TnEwNmRUTHl2bjlWdk1NcUZXUEMyZE9JSW9pVFV0aFFMYnozeElkSFowQTNCYzVJZThFVzlmK1J1WU42ZDB1bjFmZUN5UkpZdFhTdVZaMXRlbzF4ck44UlhWLzVQanBhckRLN3MwcldmTERESnRqV0N3V3EvMkM5VUh2S241cTJZMlIrYUpHYzhmekNSZVFFQi9MQjY4TnUzWERoNERJeU1qOWQyU2c2R2lqSE5USWpQemd5MFJiTENYblZyVllMR3o0NnhmV0x2c0pVTmJVemVZOHNqUFQrZWFqQ1F3ZTlRYXRPaWpTdERuWldhbzBiN1hxeXUvVjFyVy9jZnA0T0k1T0xreVk5ZzBmdnptY3pJeFVsczJmeGNqeDc2dDVVczBQZ2RxbUxNdVlqRVprU1VLV1pUUFIwWGN0NVB5T1hRZGxDTy9LZmpSdDNabHlYdDVrcEtleWIvczY5STVPVFB0eUtUczI1S2N6ZSt3cGVqejVIQis4L2l5eGw2SUpxRm1YOXQyWEFyQnZ1NjFhWGdISmlmSHMybFNvOENJVnVjZG5aMlZZMVFGV05xR2k3TjY4cXRqSTVPM3JmeWZpd0E2NjlubUdma05mWWVUNDkyLzZXWC83NmZOaVU0OFlqVGtrSjE2ekxzdk5WdWVjZW9OOGRHcHlBcjdWYXRsVjhZckJiZ3d1Slk1T0xyejgxZ3crbmZ3QzlVSmFFbGk3UG51MnJDWWpMUVd0ZzQ3MHRDVENkbThFbEplSm9nOVVBT21wU1dSbnBhdjdJUzA3TUdpazlhTDBqUmdjblhoeDRzZDhQdVVsTXRNVkkzSzNKNFlpU3hLejN4dGo5YU5jenN1YmpvOFA1TlRSZzV3NHNnOTN6L0pXRWdJT0RqcGVuUGd4VlFOck1mUHQvNUVRSDR0RnNsQzVhalUycjFwQzlPbEkwbEtVeUtlTTlGVENReFdQNzFyMVFpaFhSSzVsMmZ6Wi8vUXJ0R1BIamgwN2R2NFJMNHdZd2l1dlRxWlNwWW9JZ3NDYzczL0dZTkRqNytkTHJWclZXZmlMc2dEY3RVczdObXpjVG1DQUh6L05Xd3hBK2ZLZVZLbGNDYjFleDc1OWgzamtrYVpXWSt2MWVqNThmeExObTRYUXMwZG5OYkw0bjdKMjNXYTI3OWhyVmJadS9aWmkyeTVZK0p2Vi90bm9DNXo5cHRDamNjQ1R2ZFdIMTFFdkRNVm9Ndkhjc0VFNE9HalZ2TWkzWW05b21McTllY3RPS2xlcWFEY0cyN0ZqeDg1RGpKT2pJL08vK0FDQTQ2Zk84dW83SDZ0MTc3NDJtcFpOYlBOcmRlby9uTXlzYkRxMmJjSEVsNGZiMVArOWRSY0FCb09lMXMxQ3lEVWEwV2cwcWpFNE5TMER5TGpwdkQ3NjhnZVdmUDhaUjA4VU9qUVpESHFlN3R1RFlRTjY0K1RveU9RUHYxQU53VHFkQTFOZUcwMlhkcTBBY0hWeDR2TTVDNUVraVppcjhVUmZ1TXp4cUdndVhyR09ScnNTZDQxaHIweWllVWdENnRlcHliNkRoWGxpWlZsVy8wbVN4UEdvYU14bUM2YThQQjd2MG80cWxhemY4ZTkzMm5UdVRadGljcms5UDNZcXo0K2RXbXlmZWlFdGJmSnptb3k1eE1jVlJvSlVMSklYOUwwdmw1WjQvSytYN2lpeHJtNXdDK29HdHlpeEhrQ24wOU8yU3grYlhLTWxZWEIwWXM3eXZiZHVlQVA5aDQyaC83RGkvVDNlK1BDSE8zb3NPM2IrRFRzMy9xbW1wQ3VPNGhicVd6eHFuWDdHWkRLaUVUV2NPNjBFVXhla21DdHc4a2hMU1NUeTBCNTgvV3R5OWxTRXVvN29GMWlZYXVmTWlTUHF0cnVuRjZOZSs5QW1tTVpPbVNjR0NNbkt6Q0F2ejRTRFEvR3BITzVYa2hQaXVYTHhERWZEZHFsbFJhTVZ6NTZNNE05ZnYrVmk5RW0xYnNUNDZlU1pqUHp5N1llWXpYbjgrdDFIcEtjazBiM2ZNQzVHbjFRZHZQMXIxR0h2MWpXcytPVWJBTG8rTVlSS1B2NzBmR280ZnkzNmp2RFFiUVEzYjgraHZWdHdkblVqNW1LaDRVc1VIMHpEbGNWaUlUTmRlWDZUWlM3YzQrbmNkenpTb1FlUGRPZ0JRTVNCbmV6YnZnNVJFSEgzTEhUZ05PZVpTRW02VGs1MkpxQVlTUGZ2M0lDTHF6dHhWNVN2WEt1MWxkMi9Gbk9ScFQvT0xQYTRhU21KSmRZVklFa1NxNWZPWmVQS1JXclpvMTM3NHVaUmpuWEw1eVBMTWlsSjExazJmemJMNXMrbVhJVktsUFB5eHNYVkE0MVdTNTdKU0U1MkpzbUo4WXliOGhWK2diV0p2UlNOM3VCSW5VWXRxQi9Ta3ZxTkgrR3RVWDM0NUsyUnhjNGhJejJsMkxyUGY5NkFrN05yTVQwZWJ1ekc0TnVnUWlVZnhyNHptOHEraXJUeTlhdFgyTHg2aVUyN3BxMDdvemRZU3pBMmJ0bUI3QmNtc25qdXA3VHIzcDhCejQ4cmxSeFZKUjkvWHBuOE9WOU1HMHZuWG9QVWw3VVdqM1luZFB0YXF0ZHVTSk5XSFduVjRYRzBEZzUwNmptUXN5Y2owR2kxcEtjbU0zZkdKTXBYck14elk2WlFJMGpKci9UYSs5L3h3OHkzQ2F4ZEgvL3FkVGl5ZndlUitUTFFBRDUrTlFocTBJd1RSL2JSL3JFbnJlYmo1bEVldmNHZzdodHpjNHVWanJGang0NGRPM2J1Rk0yYk4yYk90NS94OXJzZjJSaFFpelBlTHY5ampkVitVbElLeDQ2ZndxQTNXQm1EejErNHhPYk5PeGt4ZkRCUDlGRlVNdnlxK3JCazBSeXIvbGV2eHZQYXhQZnk1eExDdUxHanJPb05lZ1BGb2RQcEVNWGJrMHJNemJWMmtrMUxTMWZMaGcwWllDVUJiYWRza1o2UlNXSnlDb21KcWVUbVBOaGU5SGJLTm5xREhpOHZUN3pLZWVEdVpuOEJ0bE04UjA5RU1mcU45OVVvcnpZdEdoZHJDTDRWdWJsR2d1c0hrWnlhVHBPR2RURVk5QmdNZXA0ZDBJZW82QXQ0dUxuaTdPeUlpNU1Uems2T0dBd0dESG9kanZudDFtN2F3ZWFkK3dqdzh5VWpNNXRuQi9aaHg5NHd2Q3Q0OGRiWWtWWUcySWt2RCtkZ3hIRUMvWDJaUEc0VS9rVlNKanpacXh0Qk5RS1ordGszZUhxNDgwei94emw0NURpZ09HdS9Nbnd3bTNlR0VoVjlBVW1TMkI5K2xQM2hSMHYxR1ExNlBjT2VzaldhUG13a3hzZFJ2bUpscTNRYXNpeXpjdkgzcWhONlpkOEF5aGZKb1dqSGpwMy9EcDNlRVYwSjd5WEZvUzNHd1BmNXU2UFZhR0tBU2o1S1JHOWc3UVpxMlp4UDM3VHE0K1RzU3QzZzV1cCsvWkNXSE5tL0hkOXFOWGxsOGt3cmc4V2RwcHlYTjROSHZXRlR2bWp1SjZRbVBUUkI0WGNlU1E1SEkvUktUcnBPYm03T0EyY01Ua3RKNFB2UDNySXFLOGovbTJjeXNYanVwOFRIWFFZVVI0am5YNTFLZzhhSzgxbjVDcFg1OXBPSlpHZW1zMnJwWEtyNEJYTHg3RWwxSEIrL1FKYk5tNFVzeS9qNDE2RHo0NE1BNk5SeklQdDJyQ2M5TlJsblZ6ZFNrdUk1ZXJEUUdPM3Q0NittMDNqUXlET1pTTWhYVXhVRU9ld1d6ZTM4QTY1ZmkySHkvL3FxK3g3bEsvTHRKMitvcWlrQVh0NTNYdkhtNEo3TlZvYmdSenIwWk5ESTF4QUVnVHFObXJONjZRK2NQaDZ1MWljblhDTTU0WnJOT0g2QlFYaDVWK0dSOWowSWFkR09vQWJOY05BVjNuZHU1N2V0Z0J2VHY5bFJlRER2TW5lUm92a0RhdGR2d3ViVlN4QTFHaHdjZExoNWxLTmU4Q1AwSFRLNjJMNXRPdmVtWXVXcTFLb1hjbHZIOUs4ZXhKc2YvMGdsbjhKY2c3MEh2VURmWjBiajZHd3J3VlN6YnJDNi9kSmJuMUd6Ym9ncVB3R0taOTZFYWQrcWNoaTFHelJsLzg0TlpLUWxFMUN6SGcyYXRxWmVTQXVXTC9pU2tCYnRyY1llT0h5Y1BXZXdIVHQyN05qNXoyblN1S0c2WFNlb0psL08vcUJVL1dManJ2SDhpRmR0eTJPdjhzcllTU1FtSm5NZzdEQWZmL2cyM3Q0VjBPbDAxS2dlWU5XMjZFdVpzNU9UVFgxSmZERDlUZHEzYTEycXRnVjA3Tktmek13c2RmK2pUNzYwaWpTdVh5K0krVDk5d1k2dGZ4WFhIWUQ1QzVid3l5SkZhbnIyNTlNSkNTNWN2SEZ3c0QvNjNXa3lNck9ZK3RIWDdOaDFBSXRrUVpLd1N0OWh4ODUvalNBSWFEUUNHbEZEeTJZTitXVGFSTnpjL3Axc3E1MEhqMGIxZ3BqNTN1dE0vM3dPL3I1Vm1QN21LLzlvSElOQno2UlhSekh4NWVHa3BXZXE1U09lNlYrcS9yVUNxOUc3VzBlYU55NzhyZnJ1MHltVTgzUzNXY1R4OUhEangxblQ4UGV0VXV3Q1QvMDZOVm4wM2Fka1pHVWppaUxOUXVyalhhRThJNGM4U2U5dUhSalU5ekYyaEI1azIrNERSSjA5VDFKcW1vMFRWbkcwYmg2Q3dhQy9aYnNIblowYlYzRDg4RDVDV25hZ1lpVmZNdEpTaUF6ZlEvU3BRcU42NzZkZnVJY3p0R1BuNGVhZG1TV25rU21KYTBYeU93STBiTmFXMk12bjBHb2Q4UEwyWWRDSUNZQ2lHdmpVYzJQWnV1NTNVaExqa1dVWmpWYUxqMThObm5wdXJGWDBWYXVPajVNUUgwdVgzb1B2V2xTVzNxQVl2bDNkeTltb0ZZQmlzTE9ZTGY5cHZzd0hDUXZpVVMyUW5KU0lNVGNIVjljSDYzdjByVllMalZhTHhXeEdvOVhTcG5NZmZQMlZGQm9PT3AyU0tuTFNDOVN1MzRUQkw3NWhwWmdaV0xzK0U2Wjl3MWZ2ajZmSkl4MXAyTFFOMlprWitBVUdZY3pOeHQzVGk5RnZmc29YMDE5bDVQanBhQjJVYUV5TlZzdHpyN3lEczZzSFhoVXJFeDY2bFpoTDBUam85SGhYcnNxQTU4ZmZrKy9pdnlBdnowUmlRandBTW9UZm9ybWQyMENyZFVDcmRhQnkxUUNxMWF5SEtBaUV0T3lBWi9tS1ZQYXRSdlNwbzJpMFdrSmF0TGV5RjAzNzZqZmtmN0JtOGZ1Q0w0a0kyNm51LzUrOSs0Nk9zc3JET1A2ZFBwTmVTU2pTSVpUUXF5Q2dnS0pZMExYcjJuZkZYdEcxZ210YjdHSm5yYmgyYkZoUUVLV0RnRWp2TlJBZ0lTRjlNcE5wNy80UkhJZ0pFQkNkQU0vbkhOZDU3NzN2bmQ5a1BZU1paKzY5UGZ1ZHdwSUZNMW15WUFablhYUXRwd3k3TlB4MzlPYXRNN2x0MUF2azd0aks0bm5UMmJ4dUpibmJ0MUR1THNWWDRTWGc5eEVJK0RFTWc4eXV4d05WTTYyOWpYbnZ4NE91VldxbVR3VC9nUFpkZWgvMDFqOEhHd1QvWnU4Z0dDb1BCcStORHQxcS9oRGFZcldHdDN0cDI3RUhvLzg3QWNNd3FyeXB2dnpHKzhPUG4zNXJZbzN6ZEQxK0lLK09yOTJaT2lJaUlvZkQ2alhyT2V1YzJwNE5WZk8zQVhmbTdjTG44d093Zk1WcXJyem1GcDRjUFpJT21XMXJISDhvcGs2YnplYXNnOXQyK3JlYURpUXF5clhQdnJqNHVQRGpVQ2kwMzdIeXh5eGZ1WTVIbjNxRlh4ZFhiZzFtdHp1SWlvNEp2K2tYaVlTZzM0KzczRTE1dVpzZnBzNGxOKzllN3Ivck9ycDJhaC9wMHFTTzZkT2pDeCtOZlpxWTZLajlya2I1OGJPM0RqaVgxV29sT2FsMjcxSDNscFFZVDgvRURsWGE5amZQZ2M3eGRibWN1RnlWcXdmTVpqT3ZQRGt5ZkxheDFXcGxjUC9qR2R6LytQRDRVQ2hVNHhkNFRDWVRKcE9wVnJ0NUhVdHl0bVh4M1dmdlZHczNtVXljZmVrTmRPNDVJQUpWaVJ5YlJqNzMzb0VISFVCNnd5WlZQdGRzMWpxVDA4Kzdxc2F4QTArL2tJR25YMWlyZVlkZFBIeS8vUWZ6V1dLUHZvUHAwYmZxK2U3M1BySC8zMHNqSG5sMXYvMnlmK1lLenhMRDVUUUtDL0pNWG84bjB1VWNkamE3blVkZUdvL1piQ1k2SnI3YWU3ZEdUVnN4NnZrUFNFbHJVT1A5RFJ1MzRMNG4zd3F2ZXU5OTRtbjBQdkUweXQyVlIyS2tOMnpDcUdmZnE3YUFxMG1MUFo4MS9QMjZlL2o3ZFZWWEp4K3QvTDRLOHZOeU1BekRxUENhRlFiL0FaMTdEYWp5Wi9icDUxL042ZWRYSHVIeSt6Kzc3M3o0bFgzT2s1Q1Vla2pQUC95dXg2dTFYWGI5dlF3KzQ2SjlIZ2VRVnY4NGhwejk5MzNPK2RzVzYvTFhVQmdzWVZvK0x5SWlSNEswdEZRdXZ1aWNBdzhFaWdxTHEyMHREZENsY3lidnZQa0N0OS81SUZsYnNpa3RkZU9yOExGK1EvVWpiSGJzeUEwL2RwZVgxemdtT2lxSyt2WFQ2SE44RDFKU2t0aWF2WjN2dnYvcElGNVZwYmk0V0lhZE5RUUFpOFZDMjdhdDhmbjh6SnYvSzRGQUlEenVsVmZmcm5HTGJKdk5ScGZPZS80U3Z2Y3FZem04U3N2YzNQL3ZaMW01WmdNMnU1MkJwNXhGKzQ3ZGlFOUl3bkVJMnhpSkhDNCtYd1hGUlFXc1dyR1lINzc3Z3FYTDEvRGdJeS93NGR2UEVCZXJGY0pTVmNKZVh5QTZHdjBXQk8rTDJXeFc0RnRMbVYzN3NpTTdpK3lzOWJoTGlqQmJMQ1FrcGRLNmZSY0duSHB1ZUZXVmlJZ2MyYkt5MW1RMWFkTjVWN203TEdWWC9rNGFOYTdkemxoSGtzVGtldnZ0MzFjUS9KdWF0ai9mZXlWOFRUdDVIcXZ5ODNkUzdpN0RCUGs1bXhkdmpuUTljbmk1b3FMLzBMbnd5cVArV2dxRFJVUkU1SWhpc1poeE9Xc1h0bmxkKzk3K3NWR2orcncrOWhudUdER0t5eTg3bnhZdG1uTEthZnYvdHZ2OCtZdTRwSWJqSUhyMzdzWUx6ejNHc0xOT0JXRGE5TmtzWHJ5OFZqVldxYWxoZmU2Njg4Ync5WldYVjlaejhxa1hzeFIwT0FBQUlBQkpSRUZVVUZ4Y0VtNy9aZUVTbHE5WVhlMSttODFHdnhONmhhOUxTeFVHLzFtZWVmRXRWcTdaZ01QaDVKNS9QMHVyTnBsWUxGYTltWkU2d1RBTXV2VG9TNzhUaC9EUVBUZXdkdjBtSG52eVZaNTQ1SzVJbHlZaVI2aU16SzVrWkhhTmRCa2lJdkxuQzVrd0ZvSHA1S3lONitqVXRkZUI3eERaaHcxclYreCtaQ3paNzBBUitkTXBEQllSRVpFanlyWnRPVHcrZXN4aG1Tc2hJWjdSano5QXZYb3BGQlVWSDVZNUFVNGMwSmNaVXljY3R2a09SbnpjbmxWZWV3ZkljdmlVbFpYejAvU2ZBUlA5QncybFpVWjdyRlp0RFMxMWg4bGt3bXExMHJoWkt3YWRPb3lKRXo3bWg2bHplS0RNVFd4TWRLVExFeEVSRVpFNnpJU3hBRXduTDEvNkMyZWVlNm0rOENxSHhEQU1sdnc2RDRDUWlVVVJMa2ZrbUtjd1dFUkVSSTRvbWUzYjhOWWJ6OWRxN05hdDJ6bjNncXYzTytZZncrOGdOU1daVTRjTTVLVXhlODVBY1pkN2VIRFVFL2g4UGdDdXVPd0NlblR2WE9NYzhRbnhlRHdlbm4vaDlWcStpZ003dm5jM1RoelF0OGErMzE3L2RUZmN4YStMbHVGME9zTGg4NnJWNjhMamRoVVVITFo2WkkrQ3dpTDhnUUIydTUwbXpWcGlzOWtqWFpKSWpTd1dDODFhWk9Cd09BaUdndVR2S2xRWUxDSWlJaUw3RlFvWTM1aXR4b2hWeXhiWkMzYmxrNXh5YUdlTXlyR3RZRmNleXhmL0F1QTNDUDBRNlhwRWpuVUtnMFZFUk9TSXNuekZhdnIyUDdOV1l3M0QyRy8vMm5VYnljblpTVTdPVGp3ZUx4Kzg5MnE0NzRtblhnd0h3VjA2WjNMOWRWZGlOcHRadW13bFU2Yk00UGJiaGxmNWhuUlJVVEZmZkRueEVGNVJ6V0pqb3ZjWkJ1OVBjbEppK0hGdWJ2NWhxMGYyMkZWWWhOOGZ3T0Ywa3B5Ni8vTW9SU0l0TVNtRnFLZ1lQT1ZsNU9VWDBxeEpvMGlYSkNJaUlpSjFXQVdlOVU1VDlFcS8zOWQ1L3R5cG5IYm1CWkV1U1k1QUMrZk5JaGdNZ0dHczhWY0UxMGE2SHBGam5jSmdFUkVST1NMMDZ0bU5rcEpTQUg2ZXQ1QmdNRWg4ZkJ5WjdkdFVHN3RvOFRMS3l6MDRIQTU2OWF3ODM2NVpzOGJWeHMyWU9UZjgrTVFCZmNLUDU4eFp3R2VmZnd1QTArbmd3ZnZ2eEd3MjgvcWI3L0g2Rys4QmtKaVV3RlZYWEZSbFBxZlRVZTA1dk40OTV4WmJyVmFzVnN0ZXZTYThYaTkydXgyenVlcldXM1o3emF0Tmc4RWc4K2I5U3A4K1BXcnNUMDVPeEd3MkV3cUZ5TTdlRHNETVdUK1RrcEpNMnphdGFyeEhEbzZ2d2s4b1pHQzJXTERiYTNkK3RVaWsyQjFPTEZZcm9WQUlyOGNiNlhKRVJFUkVwSTdMQ1FSS20xaVpEVWFuMmRNbW00WU1QUmV6eFhMZ0cwVjJDd1dETEpnN0RjTXdERXpNRDVYYjlFMTFrUWhUR0N3aUlpSjFXbG1aRzhNd0dISEg5VUJsR0Rwa2FHVUkyN1p0S3g1KzZPNXE5MXp6ejl2Wm5MV1ZoSVM0S3YybHBXVTRIUFp3MERwcjFyeHczNGtuVnE3QzNiNDloNGNlZVRyY1B2S0JPMm5VcUQ0QWd3YjJZOXk3bitEeitSajczM2ZwM0NtVExwMHpnY3J6aDM5L1R2Q3p6NzNHUjU5OENVRGo0eHJ5MzllZUptbjN5dDJ5TWpjUGpCek5uTGtMeUdqZGdqSFBQVXJNQWJadkxTa3A1WWFiL2tWWm1YdWZZYkRGWWlFOXZSN2J0K2VRdlcwSFBwK1ByNytaekxUcGN4alF2dzlQUFRGeXY4OGhJaUlpSWlJaXg3RE5tNzFHUnFlZlRTYlQxVHR6dHJtMlptMmlTZk9Xa2E1S2ppRGJzclBZc1gwckp2QVpCdk55YzVlNkkxMlR5TEZPWWJDSWlJalVhUmRlY2kxNWVidHE3UHY1NTRVTU91VzhmZDZibTV0WHJmL21tNjdoc2t2UFovdjJIRmF1cXR5cHFFR0RkRnEzYWs1aFlSRzMzZkVnUlVYRkFGeDI2WGtNSHRRL2ZHK3pwbzI1K3FxTGVXM3NPRUtoRUErT0dzMUg3NCt0TWNSOTliVjN3a0Z3ZW5vOVhucmhQK0VnR01EaHNCTU1CUUZZdG53VnQ5Nyt3QUVENFMxYnQ3Rmw2elppWXFMWnNTT1g4bklQQUg1L2dOdnZIRWxXMWxhdXVQeENtamRyd3ZidE9RU0RRVmFzWE12V3JkdkR6eWtpSWlKL0hxZmRqc1ZpSmhnSzRmTlZIUGdHa1FqeSszd0VnMEhNWmpNdXAzWTdFWkU5UXFiUUVvdkpuTy94bEIrM2R0VlNoY0Z5VURhdVcwVlpTVEZnS2pVQ29WOGlYWStJS0F3V0VSR1JPaTRwTVlGZ01CaStMaWdvQ2orT2k0djkzYmJMbFlxTFN3a0dnNWhNSmhJVDQ2djB1Wnd1QUNiOU1DM2NkbUwvUGdRQ0FhNjliZ1JaVzdMRDdWT256ZWFISDJmZzlWYmc5WHFyYlBrTXNITm5QaSs4OUFiMzNYTnJ1SzJpb29MSC9qT0c3eWY5Rkc0N1pmQUFaczJlanovZ3grZnpVN0Y3dnBUa3BQQ1laY3RYY2N0dDkvUEM4NDlWQ1lTRHdTQnVkM21WNXkwcmN6UHNiMWRVR1RON3pud0F6R1l6SFR1Mlk5YnN5bFhQYjQvN2tJMmJzZ0JvMGFKcHRaK1ZpSWlJSEQ0cHlRbllyRlk4Ymc5RmhUVi9tVTJrcmlndEthVENVNDdGYkNJdEplbkFONGpJTVNONzliSlZUZHQwMnViMytZNWJzV3doL1FhZGhuUDNlMm1SL2ZINUtsaXhkQ0ZlcndjSTVXU3RYN29rMGpXSmlNSmdFUkVScWVQK04rNWxBQUtCQUtPZmZKR3Z2cDRFUUV4TU5CTStIMGQwZEZTMWV5NjZaRGdiTjJXUmxwYktWMSs4VytPOGt5ZnZGUWFmMkJlcjFVcjlCbWxWd3VEc2JUc09XTitYRTc3amxNRUQ2TjY5TXdDRmhjVk0rWEZHbFRIdnZqZitnUE1BTEYreG1wdHV1WmNYeHp4T2JHd01BUFBtL1VvZ0VBaVA2ZC92ZUpZdFgwVmhZVkdOYzFpdEZ2cjI2Y0Vycjc0TlZLNmUvazNuVHBtMXFrTkVSRVFPVFVwaUFuYWJGVjlGQmRsWkd3a0VBbGl0K3VoRjZwNVFLRVQybHMxNHZSNWlvbHpVUzBrODhFMGljaXdKR0tIUWV5YUxwZmV5eGIrUXRXa2RHVzA3UnJvbU9RTHMyTGFWWHhmTUFjQXdlQk1JN3Y4T0Vma3I2QjJKaUlpSTFIbGxaVzZHWHorQ2RlczNoZHR1djNWNGpVRndiZWR6T2gwQUpDVWwwTEZEV3dBdXZlaHZMRjI2a3FURUJPTGo0NGlKalNZNktvcW9LQmN1bHhPbnc0SFQ1Y1RwZExKczJVcW1UWitEeldaajNZWk40VEE0UGIwZVEwOGJGQTZ0YS9MYmZDNm5zM0plcDVQMUd6Ymg4WGp4Ky8wVUY1ZUd3K0NPSGR2Um9FRTYyN2ZuTVB6YXk3bjZ5b3NaY2ZlL1diZCtJODJiTmFGNXM4WTBiOTZVWnMwYTA2eHBZNktpS3IrdDNhVnpKb3NXTHc4L1o4T0c2ZUhYS1NJaUluOE9oOFBHNEJONk1PN1RpVXo5NFd0T09lTmMwdEliUnJvc2tXcmNwU1Y4TitGalFxRVFwdzA4SHFlT0V4R1IzeWt2REk2TFRqSGY1UzRyYVRMcDYwOFZCa3V0ZlBQNUI1U1ZGbU1ZeGlaM1FlQ05TTmNqSXBVVUJvdUlpRWlkRnhNVHpWTlBqT0xSL3p6UDRzWEx1ZVhtZjNEbUdhZjhvZm5lZm5NTTJkazcyTElsRzdQWkRFQ3ZYdDJZOXVNWHRacWpyTXhOWW1JQ1YxeDJBUTBhcEZmcHUrYXFTMmpldkFucGFmVklURXdnUGo2V21PaG9vcU1yZzJXVHlWUnR2cmx6ZjJIR3JMbmNkc3UxT0J5T0tyVSsvTkRkYk5teWpUTk9QeG1BSjBjL2lNVlNmWHZzdlQzNjhMMDg4ZFJML0xKd01ha3B5VHcwNnE0RDNpTWlJaUovM00xWG5jK01lWXZadEhVN0kwY001K1NoNTVEUnJnT3hjUW5ZYkFyY0pITDhQaCtscGNXc1c3MmN5Uk0vdyswdXBVbkRkTzRhZm1ta1N4T1JPaWd2YjJXWks3SFRneFlMYjgyWjhZTjEySG1YMGFSNXEwaVhKWFhZNW8zcm1EbjFPd3lESUlSRzUrV3RMSXQwVFNKU1NXR3dpSWlJSEJFYU5Fam5sUmRIazVPemsvVDBldnNkKzlFSFkyczFaNk5HOVduVXFQNGgxUk1URTgyOS83cWx4cjc2OWRPNDVLSy9IZFI4eHgvZm5lT1A3MTVqWDhjTzdlallvVjM0dWphaGJtcHFNazgvT2VxZ2FoQVJFWkUvTGk0bW1rZEdYTXQvWG42WEZXczM4dWtIYitCMHVvaUppMWNZTEJIbDkvc29LeTNCNnlrSElLTjVFLzUxL2QrSmk0bU9jR1VpVWxlRnlnUGZXbUt0UDRQcGhQZmZlWmtSOTQvRzduQkd1aXlwZzN3VkZYejJ3WnVWRnliamwwRFEvRzFrS3hLUnZTa01GaEVSa1NQS2dZSmdFUkVSa1VqcjJia2Q3enp6QUhjOS9oTFQ1djZLMSt2QjYvVkV1aXlSc043ZE1ubGgxTzBreE1kR3VoUVJxY095czFjVU5zM28rSUhKUkk5MXE1YzdsaTVlUVBkZS9TSmRsdFJCcTVZdllzMnFKUUIrVThqNExIdnQwaDJScmtsRTlsQVlMQ0lpSWlJaUFCVGs1ekx6aHk4eFFpSE92dlQ2Y1B1bWRTc1krOVI5cEtZMzVMYVJMMkN4Nm0yRWlNaUJ4TWZGOE4vUjkxQmM2aVkzYnhkNXU0b285M2dqWFpZY3cxd3VCL1dTRTZtWGtraENuRUpnRWFrVnc0RHZnVnM4NWU0MlV5WitRWnQybllpSmpZdDBYVktIZUR6bC9EVDVLMHFLaXdCMitBUEJMNEJRaE1zU2tiM29VeHdSRVJFUmtXUE0xazFyZWZ6dXE2cTFkK2pXbDJVTForT0tpdUdNQy8rSmRYZm91eU43TThXRitXQXk3VE1JbmpkakV1KzgrREFBLzM3aFkrclZid1RBaTQvZHdjckY4L1paeTAzM1BVUDdMcjFyWGZ1em8yNWszY3JGWkhidHc0MzNQbFhyKzhZK2ZUK0w1MDBqclVGakhocnpZWTFqbm43Z09qYXNXVWFyZHAyNTQ5OHYxM3B1RVpIOWlZK05KajQybXRiTkcwZTZGQkVSa1lPV3RXYnBwc1p0T280Mkc2WTNseTlaWUpuKzQ3ZWNmdmJGa1M1TDZwQ1pQMzNId25tek1BeUNvVkR3MGV3Tks5Wkh1aVlScVVwaHNJaUlpSWlJQU5Da1JSczJyVjFCV1drUm05WXVKeVkySHAvUHkvcks3YjZJVDBnaWE4T3E4SGk3dzBYOVJrMFBhdzBWWGcvNU83ZnZwNzl5VlozWDQyYmJsZzM3SEpkU3J3RU9wK3V3MWlZaUlpSWljaXphc25ycEIwM2JkQm9RQ0FTdSt1eUR0MmpXb2czdE9uU0pkRmxTQjZ4YnZZeVAzbjJOUU1DUFlSZ2ZiRm03N0oxSTF5UWkxU2tNRmhFUkVSRTVodDMxNkZoKy9QWWpmcDA3bGNTVU5OcDA3TTR2czZldy9OYzVyRmc4ajIxWmU3N1V2V1hqR2tiZjg0L3dkZVBtYmJqM2lUZHI5VHdPcDR1TUR0MEJ5TnVSelk3c1RUV08yN2gyT1M4OGN0c0I1MXUvYWdtUDNubjVQdnR2ZWZCNTJuYnNVYXZhUkVSRVJFUmt2L3h1ci8rK2FKZTl0OXRkMnVhbHAwZVo3bnRrREEyUGE0ckpaSXAwYlJJQmhtR1FzMzBycnp6M0tPNnlVZ05ZYTRSQ0R3SCtTTmNtSXRVcERCWVJFUkVST1lhbE4yckM5aTBiQVdqZnBUZkJnSjlmWms5aDNhckZOR3ZWbm1EQVQ4NjJMTXdXQzYzYWRxNTZiOE1tVFBod0xEOTkrd21oWUREYy90aGRWd0J3eFUwUGhOc1NrbEs1L3U3UkFFeWU4QUZmdkZmek5zeFdxNDNvMlBocTdRRy9qd3F2cDFxNzB4VmQ0OWJWVnF1TnpldFhzbVRCVEFCeWRvZlBaYVhGVFBod0xER3g4ZlE1NlF4Ky9QYmo4RDBGK2JrQTdOcTVnMjgrcVJweUR6N3pZcHl1cUJwckZoRVJFUkU1MnVWdFhyblQxYXJUM1JZTGJ4VVc1S2UrTS9aWmh0OXlINmxwOVNOZG1rUkFVZUV1M3ZudmMrUnMzd3FZU295UWNlK1dkY3MyUjdvdUVhbVp3bUFSRVJFUmtXTlkwYTQ4Y3JabDBiUmxPK0lUa3NuczJvZmhJeDZuZlpmanNkbnRQUDNBZFFCa2R1M0RaZGZkVStWZVoxUU1FejU0RlYrRnQwcjdiOWZCdlFMaTJtclZyak5QdnpVeGZCME1CSmd6OVZ1Ky92aU5Hc1BncU9nWXpyem9XcnIzSFJ3KzQvZzNNeVovd2ZlZnYxdWx6VjFhelBlZnYwdHFla082OWo2SmI4ZS9WVzNPZ3Z6Y2F1MzlUaDZtTUZoRVJFUkVqbVdoTGV1V1RHcWEwZkZ4RE9PNWxjdCs1Y1duUjNIWGcwOFJHMWY5eTV4eTlDb3BMbUxNRXcreWR0VlNETU1nYUFyK2UrdGEremRBS05LMWlVak5GQWFMaUlpSWlCekRWaTFiQUVCbXR6NEFKQ2JYSXpHNUhnQXpmNWpBaGpYTEFGaTZZQ1ozN1Y1bCs1dDdScjlCaTR5TytQMSt0bXhjemFhMUt3RG8xWDhJenFnWTZxVTNPdVM2Q3ZKeW1UZmplNlpQK3B6aXdud0F1dmNkek00ZDJXelp1SnBtcmRzVEZSM0hpa1Z6R2ZmU0kzejUvcXYwNmorRXpqMzcwNlJsTzh4bU16YWJJN3pLMkYxYURJRFpiTVlWSFV0VWRCd21zeGxYVkF3QWZsOEZnY0NlSGMyc1ZoczJ1eU44YlRLYkQvbTFpSWlJaUlnY0pmeWIxeXg5dm1tYmp2SEJFSGV2WGJVczZwSDdiK0wyZXg0anJYNGp6UG83ODFITk1FTGtiTi9HUzg4OHhJYTFLekVNUEtHUU1YcnIybVhQUmJvMkVkay9oY0VpSWlJaUlzZXdOY3NXQXBDUjJZM1AzbjB4M0I0VkhjZkVUOThPWHllbHBPRndWcTZNM2Z1ODM4NjlCdEM1MXdCZWZYTFBxdUdoNTExTnZmcUhGZ1QvOU8zSExKenpFeHZYTGcrM0pTYlg0OXpMYjZKYm4wRThPK3BHQUtKajRybngzcWVZTS9WYnZ2cnd2eFFYNWpONXd2dE1udkErVGxjMEhidjM1YXBiUm5IOFNVUEozN21Ea1RlZGoyRVlwS1kzNHFFeEg0Ym5mbmJjSkFDZXVuOTRsZWRzbnBISjdRKzlkRWl2UVVSRVJFVGthTFk1VUQ2NnFUbTZCTFBwb1MyYjFzYzkvZWkvT1Azc2krbDMwcW5ZN1BaSWx5ZC9Bci9meDZ5cGs1ZzQ0V08yYnRtSUFlV1lqSWNEWlhrdkh2aHVFWW0wT2hjR0I0MUFtZFZrOFlkQ29ScTNnUlBabndxdnAzSTdRb05nMEFpVVJib2VFUkVSa2JvdUdBd0FzSEx4UEtaOC9kRSt4NTE1MGJWa2R1a053RjNYbkY2bHorZXJZUFhTQmVIcjNPMVo0VERZTUl5RHFpY1FDSVpEMmZqRUZBYWRjUkVEaHB5RDNlR3NjWHlmazA2bmU1OUJ6UG5wRzM2YU9KNjhuR3k4SGpkTlc3WUxqNW45NDFmaE9ncDM3V1RwTDdQbzJQMkVjSC9XaHRWVmdtQ0F0U3NXa1plempkVDBoZ2RWdjRpSWlJaklVVy85K29wQW8wYXZXYU9TQ2pDYlh0MjJkYlByM1RmR01HL1dUNXg5MFJWa3RPMmtWY0pIaVZBb3hMclZLL2h5L0R1c1dyNFlyNmU4TWdnMnVORlhrdmZKOXUzYnl5TmRvNGdjV0owTGd3M0R0d1BENVFuNC9SVHQzZzVPcExhS0N2UHgrYndBRlliaDJ4SHBla1JFUkVUcXV2T3Z2SlhSOTF6RGQ1KzlRL1BXbWVUdjNFRkowUzVhdHUxRWFVa1JwVVVGbEx0TEdmZlNJL3VjWTgyeVg2cWNHL3pxRS85aTRPa1hjT1pGMXhJTVZJYk5tRXkxcW1mUUdSZVNsNU5OUm1ZM2tsTFNlR2JrOVh6NS9pczhPMjR5RHFlTEhpZWNRck5XN1VsdjJCU0E5OGMreVp5ZnZxWkh2MVA0OXdzZnNYSE5jcFl0bkVXL2s4OEdvS0xDeTZ3cFg0WG45MVY0dy9XZDgvY2JzVnF0VEo3d1hwVWFIRTRYRlY0UE15Wi96cm1YMzF5cnVrVkVST1RvRkxBYWJodUd6ekFNUE9YdVNKY2pSeENQcDV4UUtJUUovSUdqY05GS2RuYTJCN0xITmNySVhHVEY4cmFudkx6VGtrWHpMTXVYTHFSemp6NmNQdXhDR2pWdWh0TVpoZDNoT1BDRVVtZjRLaXJ3ZWoxa2I5bkVwRy9HODh2UE13Z0dneGlHRWNMRTBrRFFQeng3N2NyNWthN3p6NkRGaXZKSDFPWEZpblV1RE01ZXV6YTNhWnRPN2tEQXorYU42L0JWVk9pWGhkU0szKzluODRiSy8yYkFxTWhldXpZMzBqV0ppSWlJMUhWeENVbjBPM2tZVTc3K2lLNTlCckoyeFNLV0xwaEpSbVkzVGg1MkthTnV1UWpjcGJUcjNJdWtsSFFBWmsyWlVHV09uNzc5cE1xMVlSajgrTTNIQkFOQkFuNGZVSGtHYjIwVTVPWFFzWHRmQURhdlgwRW9GQUpneGFLNTJPd08waHMySVNPekczazUyYXhZOURNRitUbUVRaUdLZHVXeGN2RThBRnExNjRMWDR5Ykdsc0RzS1JNb0t5bXE5ancvZmZzSjI3STJjTlpGMS9McjNLazRYRkdrMVQrT0xSdlgwS2hwSzNaa2IyYkc1Qzg1ZWRpbHhNVW5IY1JQVkVSRVJJNG12Z3BqcDlWQmFTZ1VKSDluVHFUTGtTTkl3YTZkQlB4K01QQWN6WXRXc3Rjc1gxcS9XZHUvT1J6MjZ3eE1ad1dEZ1hZTGY1N0Jvdm16YUhoY1U1bzJiMDM5aG8xSlNrN0ZGUldOMCtYQ2F0VlcwblZKSU9ESDYvSGc5YmdwMkpYSDl1d3NzamF0SjN2ckprTEJJQUNHWWF3eFRLYXZqRUR3dGV4MUt6ZEd1T1EvalJZcnloOVJseGNyMXJrd0dBaGdoRDQyTUhlYU5XMnl1WHZ2L21TMDY0amQ3c0JVeTlVRWNtd3hEQU8vejhmbWpXdVpNZlc3eW04b1lZd0RBcEd1VFVSRVJPUkkwS0hiQ1V6NStpTTJyMTFScGQyeDE5Yk15YW4xYWRTMFpiVjdONjFid2VwbHYxUnBTMHl1UjNGaFBpY09QWS9Ybjc0ZkFJdWxkbTg5RnM3OWlRa2Z2RmF0L2ZWbkh3U2dmcU5tZEQzK0pMNGQvMWFWL2pYTEY3Sm0rY0x3OVMwUFBrK1RGbTM0N3JOM3E0eExTazBucFY1OTFxNVlSTGMrZy9qazdlY0I2TnJyUkhidTJBcUEyV3ltWGNjZS9ETG5SNzc1K0UwdXVmYXVXdFV1SWlJaVI1K2RtNWJuTjIzVHFUUVVDcEcxY1IxZVR6bE9WMVNreTVJNnJxTEN5K2FONndnRS9CamdQdG9YcmV6WXRDcUxsaTBmT2c3bkd5YXJaYkFacmcyRlFsMjNabTFrYTFabGJ1aHd1ckJhckppdEZzd21iU0ZkbHhoR3FQS0x2TUVBdmdwdmxhTitESU1saG9uWGd6N1Q1R3h6MlJiV3I2K0lZS2wvT2kxV2xFTlYxeGNyMXNVd0dGL3ByaGZ0Y2ZXR2xydEwrejgvK2dHNjl1aERpOWJ0U0syWGppc3FKdExsU1IzaUtTOGpiMmNPRzlldFl1R0MyYitkV1REWFg1TC9WS1JyRXhFUkVUbFN4Q1ZVcm53dExTbkNzWThQTjJmKzhHWE43Wk9ydDk5dzcxUHMyTHFKdFBySFVicDdWVzVVOUw3L0hyOXk4VHdhTkc1T1FsSXFLZlVhMEs1ekx3QzJiRndUWHRYYnBrTjNNSmxJcWRlQWxIb055TWpzUmxGaFBybmJzc0x6MUcvVUxQeGFvbVBpbUQ3cEM4cEtpN0JZclRScDNvYU5hNWRqczltNTd1NG5XRFJ2R29YNXVXUnRXQVZBdjFQTzVyTnhMNGJuNnRaM0VML00rWkdaUDN4Smp4Tk9wbFc3enZ1c1gwUkVSSTVxUVJOOGJoaEcvNldMNXBtWExsNUFweTY5c0R1MGNFV3FNd3dEbjYrQ05TdVdNbi9PdE1wRkswYm9JNDZGUlN2cjExZHNoUTFVL2pPMlVmTTJIU3cyeHdVbXM2bS9DYU9aMTF0dU54a21pMkV5ektBMHVHNHhRaWJERk1Ka0JBRmZLRVNXMldUTUlCVDhaUFBhRlVzaVhkMWZUSXNWNWFBY0tZc1Y2MlFZdkgzNzl2SUdzU25YMmd6VEcrNnlrajZ6cGsweS96enJKNXd1VjYxWEZNaXhJUmdJNFBWNktyOWxaeGdHQnJPQ0JHL1N3ZlVpSWlJaXRiUG81Mm1zWDFYNS9uNWZRVERBSmRmZVRkdE9QWEdYRmpQNm5tdDJ0NXBJcmxjZmdOVDBodVRsYkFQQWJuZlM0NFNUcWFqd1VscGNBRUJzZk9JKzU1NDdiU0tMNWszam52KzhRZmUrZytqZWR4RGJ0MnprOFg5ZEZSN1RwRVViMXE5ZXl0LytmZ091NkJnNjllelBFL2Y5czhvOFpvdUY2Ly8xQkE2bkM0Q0MvTXF0SEhzUE9BMTNXV2w0bkNzcW11VFVkTjRmK3dRQUxkcDBwRm1yOWxYbTZ0QzFMekd4Q1pTVkZ2SG04Nk80KzdIL2twU2F0cy9YSUNJaUlrY3ZmOW11TjZ3eHlXZDd2WjZCcnozM0tKMjc5NlpGNi9iVVM2dFBWSFJzcE11VE9xTGNYVXJlemh3MnJGM0pvbC9tN0Q1djFKZ1pjQmUrZU1DYmowTFpHMWN2QTVZQnBLUmt4RHJqcldsV3N4RmpXTXhSSnJSUGRGMWlFUFQ1ZzZGeVU4aFVWbTZxMkZtd2ZuMUpwR3VLSkMxV2xObzZraFlyMXRsa2RmdWFwV3NTbXpjL0k4NGUrNmdKWTVnLzRMUDVTLzAyd0JMcDJxUk9DWUxoTjRIZk1CbVRTZ1BsZHg3cnY2eEVSRVJFRHNhbjQxN0U2M0VEa05tbE44c1gvVnpqT0l2VnlyTWpiOERyMmZPZHU5ajRSRnEyN1lURDZXTEFxZWZ5NlRzdlZMbG55OFkxNFMzR1V0TWI3Yk9HZ045UE1CQ0EzZCswcnZCNmVQUDVVWlZ0dTAzNTVpT0NnUUF2UG40SHR6NDRobmRmZnF6S3FtQ0FiVm5yZWZlVng3am10b2N4bTgyMGF0Y0Z1OFBKYWVkZXlhZDdyZnJOM2JHVnNVL2RGejcvNnN3THE0Ykt2NzNlRTA4N2wyOCtlWlBpd255bWZ2Y0o1MTUrOHo1Zmc0aUlpQnk5c3JPelBlbE5ZNjV4T3B5dnVOMmxRK2JNbUdLZU4yY2FUcWNMcTlVVzZmS2tqZ2dFL0ZSNFBRUUNBUXpEQ0prTVk2clBWM0hqOXV4c1Q2UnJpN1Q4L0RXbDVGTjY0SkVpa2FmRmlsSmJSOUppeFRyOVgyN2h4bzNGaFhCemFtcTdlNk9TcktraEk1QmlNZHVpSTEyWDFCMkJrRkZ1TVJsNTdvSkFYbDdleXJKSTF5TWlJaUp5cEduV3VqMkZ1M2JTdVdkL01ydjI0ZXVQM3dTZ0lML3E4VFpSVVRFNG5DNEtkKzBFb0h2ZndTU2xwQkVkRThkSlE4OG5KamFoMnR3TFowOEpQMjdhcXQwK2EvZ3RqSFpGeFJBSUJIanorVkZzMzdxUm1MaUU4RGJSRi85akJPKzlOcHFtTGR2ei90Z25XRHgvT2xIUnNUUnQxWTZWaStlUmtkbU5iVnMyOE92Y3FaUzc3K0NhV3g4aUppNkJ2MTkvTDhtcDZWV2VMem82RnJ2VGhhZThqTTQ5QjVDUjJiWEd1Z1lPdllCcDMzOUdLQmprbEdGL1A5Q1BVa1JFUkk1aU9adFhiMDVMU3p2Zm1aUTJ5b1Rwd2tEQWJ5OHJEZGd3YWVHS2hPMVp0QUpmdWdzQzkrWGxyZEhubFNKSElDMVdsRm82WWhZcjF1a3crRGQ1ZVN2THlLTU0yQlRwV2tSRVJFUkVqaWIvdVAxaG9xSmpDUWFEakhuNGx2QzJ6dk5tZkUrWFhnTzQ4cVlIOFBzcWFOeWlEZGZkUFpvS3I0ZlkrRVFTaytzQjRIQzZHSHJ1VmZ6Njg5UXE4KzdLeTJITzFHOEJpSXFPSlNPejJ6NXJLQ3N0QnNCbXRmSGZwKzlqMmNMWm1DMFd6cjdrT3Q1N2JUUUEzZm9NSWlFcGxXOC9mWXROYTFjQWNPRTFkN0JtK1VJQTRoT1Q2VC9rSEY1LzVnRldMMTNBOHcvZnlnTlBqNk5IMzhIVm5pOG1Mb0VyYjNxUU41OGJ5VVgvdUdPZmRibWlZN2gwK04wVUYrN2E3emJYSWlJaWNtekl6YzExazV0N2QxcGF4Mytiby93cFZyc2wxWUpWZTRZS0FNR1EzKzAzQi9PTXdzSzgzTnhjZDZUckVaRS9Sb3NWNVVDT3BNV0tSMFFZTENJaUlpSWlmNjd2UHgvSHVwV0x3OWVoWUpCWFJ0OWR1WEsyUXpmSzNXV1lMWlZmZ3M3WmxrVW9GQ0lZOE5OcndHblk3RldQL0RLTUVQOTc1WEg4dmdvQVRocDZQbmE3STl4dnRlNzVNdldzS1YrUnUzMExOcHVkbVBoRVBPV1Y3NTlPUGVkeUdqVnRXV1hlWnEzYlU1Qlh1V0w1aE1GbjBiUGZLZUV3R0tCcjc1TVlmTmJGVFBucVE3cjJQbW0vcjdkTmgyN2M4OFNieENlbTdIZGM1NTREOXRzdklpSWl4NTdjM0tWdXdBMWtIV2lzaUlnYzJiUllVWTRHQ29ORlJFUkVSSTV4b1ZDSWVUTW1BWkNRbk1vNWw5N0FoNjgvamRmalp2SDg2U3llUDczRyt4bzN6NkR2b0RPcnRYczk1WlM3SzQ4RVMwbHJ3TWxuWFZLbFAybXZiWnQvbTd0eDh3ek1aak9YWFg4ZkV6NThqZFBQdjVxdG05WlV1UzhxT3BZTHJyNk5lVE1tY2RFL1J0UlkwN21YM1lRUkNuSGlhZWNlOEhYL2Z2dG9FUkVSRVJFUkVaR2pqVG5TQllpSWlJaUlTR1NaeldadXVPZEpVdElhY1BOOXo5S3ozeWs4OE15N0RCanlONDVyMXBxRTVGU2lvbU94MlIzaDFjRUFIYnVmVU9OOHJxZ1libi9vUlRJeXUzSDFyUS9oY0xxcTlMZnZmRHh0Ty9YRWJLNThPeEtmbU1JWkYxd0RRTDM2amZqbkhZK0crMzZ2YSsrVHVQYU9SN0ZZOW4xVTAzbFgzRUpVZE94Qi9ReEVSRVJFUkVSRVJJNUdXaGtzSWlJaUluS01PYTVaYTE0ZFA3dEtXM3JESm94NjdnT3NOaHRRdVdyMm9uL2NXZXM1ZS9VZlFxLytRNnEwM1RicWhSckgydXgyYm5uZ3VRUE8yYVJGMjJwMUFsaXNlOTdHWEhiOXZWeDIvYjBIbkd2NGlNY09PR2JFbzY4ZGNJeUlpSWlJaUlpSXlKRkVLNE5GUkVSRVJBUWdIQVNMaUlpSWlJaUlpTWpSUVdHd2lJaUlpSWlJaUlpSWlJaUlpTWhSU0dHd2lJaUlpSWlJaUlpSWlJaUlpTWhSU0dHd2lJaUlpSWlJaUlpSWlJaUlpTWhSU0dHd2lJaUlpSWlJaUlpSWlJaUlpTWhSU0dHd2lJaUlpSWlJaUlpSWlJaUlpTWhSU0dHd2lJaUlpSWlJaUlpSWlJaUlpTWhSU0dHd2lJaUlpTWhCY0Rqc1dDeG1RcUVRUGw5RnBNc1IyUysvejBjd0dNUnNOdU4wT1NOZGpvaUlpSWlJaUlnRHlTdTFBQUFnQUVsRVFWVDh4UlFHaTRpSWlJZ2NoTlNVSkd3Mkt6NmZsNkxDWFpFdVIyUy9Ta3NLcWZDVVk3R1lTSytYSE9seVJFUkVSRVJFUk9RdnBqQllSRVJFUk9RZ3BDUW5ZcmZaOEZWVWtKMjFrVUFnRU9tU1JHb1VDb1hJM3JJWnI5ZUR4V3lobnNKZ0VSRVJFUkVSa1dPT3dtQVJFUkVSa1lQZ2NOZzUrY1ErR0liQjFCKytabGQrYnFSTEVxbVJ1N1NFN3laOFRDZ1VZdWlRQVRnZGpraVhKQ0lpSWlJaUlpSi9NV3VrQ3hBUkVSRVJPZExjZlAxbFRKKzlnRTFaMll3Y01aeVRoNTVEUnJzT3hNWWxZTFBaSTEyZUhNUDhQaCtscGNXc1c3MmN5Uk0vdyswdXBjbHhEYmpyMW1zaVhacklNY3ZqOFZKYVhrNXBXVGtWUHUwbUlaRmp0MW1KalhFUkZ4Mk5TK2ZJaTRpSWlCd3pGQWFMaUlpSWlCeWt1TmdZSG5ud05rWS9NNWJscTlieDZRZHY0SFM2aUltTFZ4Z3NFZVgzK3lnckxjSHJLUWNnbzFVejdybjluOFRGeGtTNE1wRmpqOGRUd2J1ZlQyVCs0bFc0eXoyNHk3MzRBLzVJbHlYSE1LdlZTclRMU1hTVWl5N3RXM0hOaFdjUkZhVlFXRVJFUk9Sb3B6QllSRVJFUk9RUTlPcmVrWGRlRzgySUI1NWsyc3g1ZUwwZXZGNVBwTXNTQ2V2ZHF3c3ZQbkUvQ1FseGtTNUY1SmhUVUZUTUEwK1A1Y2RaQ3pFTUk5TGxpRlF6YThFU0ZxMVl4K1AvdXA3MDFLUklseU1pSWlJaWZ5S0Z3U0lpSWlJaWh5ZytQcGJYWDN5RTRwSXljbmZta1pkWFFMbkhHK215NUJqbWNqbW9sNXBNdmRSa0V1SVZBb3RFUW9YUHo4aG4zbURLekY4d1d5eTBhTkdHNWkwemFOaTRHVEd4OFpFdVQ0NWg1V1VsWkcvZHpLWU5hMWkvZGlXekZpeGg1RFAvNWNXSDc4Umh0MFc2UEJFUkVSSDVreWdNRmhFUkVSSDVnK0xqWW9pUGk2RjF5MmFSTGtWRVJDTHN2YysvWjhxc0JkaHNkaTY1NmtaNjlUMkp4S1FVVENaVHBFc1R3VEFNaW9zS1dEaC9GdStNZlpZWjh4Yno1a2RmY2NQbDUwYTZOQkVSRVJINWs1Z2pYWUNJaUlpSWlJaUl5Tkdnb3NMSC96Ny9qbEFvUk04K0p6Snd5RmtrSmFjcUNKWTZ3MlF5a1pDWXpJQkJRK25UZnpDaFVJZzNQL29hcjdjaTBxV0ppSWlJeUo5RVliQ0lpSWlJaUlpSXlHR3dxNmdFZnlDSTFXcWpaVVo3SEE1bnBFc1NxWkhWYXFOTis4N1liSFpDb1JDN0Nvc2pYWktJaUlpSS9Fa1VCb3VJaUlpSWlJaUlIQVlGeFNVRUFnRWNUaWZKS2ZVaVhZN0lmaVVtcHVDS2lpWm9HQXFEUlVSRVJJNWlDb05GUkVSRVJFUkVSQTREdDl0RElGaTVNamc2SmpiUzVZanNWMVIwREhhSEE4TXdLQ3B6UjdvY0VSRVJFZm1US0F3V0VSRVJFUkVSRVRsc1RMLzd0MGdkdGZzc2E4TXd3REFpWEl5SWlJaUkvRmtVQm91SWlJaUlpSWlJaUlpSWlJaUlISVVVQm91SWlJaUlpSWlJaUlpSWlJaUlISVdza1M1QVJFUkVST1JJNS9GNEtDMHJwN1RNVFVXRlA5TGx5REhNYnJjU0d4Tk5YR3cwTHBjcjB1V0lpSWlJaUlpSVNJUXBEQllSRVJFUk9VUWVqNWR4SDM3Si9JVkxLWGVYVStiMjRQY0hJbDJXSE1Pc1Zpc3gwVTZpb3FQbzByRXQvN2o4ZktLaUZBcUxpSWlJaUlpSUhLc1VCb3VJaUlpSUhJS0N3aUx1Zi9oNWZwdzJGOE13SWwyT1NEV3o1aXhrMGRKVi9HZlVuYVNucFVTNkhCRVJFUkVSRVJHSkFJWEJJaUlpSWlJSHFjTG40OEZIWDJESzFEbVlMUlphdEdoRDg1WVpOR3pjakpqWStFaVhKOGV3OHJJU3NyZHVadE9HTmF4ZnU1SlpjeGJ5NEtOamVPbVpCM0hZN1pFdVQwUkVSRVJFUkVUK1lncURSVVJFUkVRTzB2OCttc0NVcVhPdzJleGNjdFdOOU9wN0VvbEpLWmhNcGtpWEpvSmhHQlFYRmJCdy9pemVHZnNzTTJZdjRJMXg0N254bjVkR3VqUVJFUkVSRVJFUitZdVpJMTJBaUlpSWlNaVJwS0tpZ3Y5OU9JRlFLRVRQUGljeWNNaFpKQ1duS2dpV09zTmtNcEdRbU15QVFVUHAwMzh3b1ZDSU44ZDlpdGZyalhScElpSWlJaUlpSXZJWFV4Z3NJaUlpSW5JUWRoVVU0dzhFc0ZwdHRNeG9qOFBoakhSSklqV3lXbTIwYWQ4Wm04MU9LQlJpMTY2aVNKY2tJaUlpSWlJaUluOHhoY0VpSWlJaUlnZWhvS2lZZ0QrSXcra2tPYVZlcE1zUjJhL0V4QlJjVWRFRVF3YjVCWVdSTGtkRVJFUkVSRVJFL21JNk0xaEVSRVJFNUNDVWxaVVRDQWF3V2gxRXg4Ukd1aHlSL1lxS2pzSHVjRkRoTGFlNHhCM3Bja1RrR0JYdysvR1VseEVibnhodTgzckt1ZjN5azZ1Tk5Wc3N4TVFtMEtSRkcvcWRjallkdXZiNUswczlaSjd5TXN4bUN3Nm5LOUtsaUlpSWlJaFVvWlhCSWlJaUlpSUh3YlRYLys3NXQwZ2R0ZnNzYThNd3dEQWlYSXlJSEd0V0xwblAyS2Z1WThRMVE1azc3YnRhM1JNS0Jpa3Ayc1d5aGJONTVUOTM4ZjNuNy83SlZmNHgwNzcvakdkSDNjaUlxNGVTczIxenBNc1JFUkVSRWFsR0s0TkZSRVJFUkVSRVJPU3dXempuUnhiUG4xNnJzZWRlZmpOMmg0TmRPM2N3NTZkdktTdXRQT2Y4bS9GdjBuL0lPVVJGMTgzZE9INzY5bVB5Y3JaRnVnd1JFUkVSa1gxU0dDd2lJaUlpSWlJaUloSFY0NFRCeENlbUFOQzJVeS9HUEh3TEFNRkFnT0xDWFhVMkRCWVJFUkVScWVzVUJvdUlpSWlJaUlpSUNHdVcvOHEwN3o5ajA5cmxsSlVXNFhDNHFOK29LWmRlZHcvMUd6WEY0eTVqenRSdldMbGtQdHV5TmxCYVVvZ3JLb2JtclRNNTdkd3JhTmFxUFFBTFprL2hyZWRIVlpuN2kvZGU1b3YzWGlhdFFXTWVHdlBoZnV1SWlZc1BQM2E0b2tpcDE2Qkt2OS9uWThZUFg3Qnd6by9rWkdmaDgzbUpUMGdtSTdNYko1OTFDZldQYTFadHp1TENmSDc4NW1PVy9UcUhncndjRE1NZ3VWNTlPdlhveCtBekxpSW1McUhLK0pMaUFxWk9ITS9TQmJQWWxaK0RFUXFSbEpKRzd4T0hNdVRzdi9QKzJDZVpOV1ZDbFh0RzMvTVBBRTRZUEl4TGg5OTlnSisyaUlpSWlNaGZRMkd3aUlpSWlJaUlpTWd4N292M1htSHloUGVydEpVSFN0bXdaaG41dWR1bzM2Z3B5eGYvektmalhxd3l4bDFhekxLRnMxbTVaQjUzL1B0bG1yZk9QT1FhUXFFUU8zZHNaZnpiWThKdEYxeDFHemE3UFh4ZFZsTEVDNC9lenRaTmE2dmNXNUNmeTl4cEUvbGw5aFN1dW5VVVhYcWRHTzdidEc0RnI0eSttN0tTb2lyMzVHUnZKaWQ3TS9ObWZNOXRJMThnclVGam9ESTQvcysvcnFHNE1ML3ErRzFackYzeEswUE8vdnNodjBZUkVSRVJrYithd21BUkVSRVJFUkVSa1dQWTNLa1Rxd1RCelZxM3AzM24zcGhNWmxZdG5WOWw3SEhOV3RObjRCazBicDZCeFdKbDd0UnZtVDdwYzRLQkFCTS9mWWViN251YUZoa2R1UHEyZnpQcmh3bXNYZkVyQUQzN25VSm10NzQ0WFZFMTFuRFB0Y09xWEtjM2FzcjVWOXhDdTg2OXFyUy8rOHJqNFNEWUZSWERDWVBQSWpvMm5xVUxackp4N1hMOGZoOXZ2L0F3VGNlMEpURWxEYStubk5lZXZEY2NCS2MxYUV5UGZxY1FDZ2I1ZWRwRUN2SnpLZHFWeCt2UFBzaDlUNzZOMld4bTVnOFR3a0Z3Um1ZM3pycm9XakRCanEyYjJMVnpCd0FuREQ2VDFwbGRHZi8yR0VxTEN3QVlkdkZ3a3RNYVVDKzk0U0g5L3lBaUlpSWk4bWRRR0N3aUlpSWlJaUlpY2d6NzdyTjN3bzlQR0R5TVM2NjlDNVBKQk1EUTg2NGs0UGNEa05tbE45MzdEQXIzUVdVNC9QT003Nm53bExOKzlSSUFrbExTU0VwSlkvWFNCZUV3dUdHVFZ2VG9PN2pXTmVWa2IyYkNoMk54UmtXSFZ4dnZ5TjdNc29XekFUQ1pUTncyNmdVYU44OEE0T1N6THVHcEI2NWo4N29WK0gwVnpKenlGV2RkOUUvbXpmaWVrcUpkQUNRa3AzTFA2RGZEZ1hUL0llY3c4cVlMOEZWNDJaYTFublVyRjVHUjJZMnkwdUp3SGVtTm10SThvL0w1OTE3MTNLUkZXNXEwYU12WEgvMlgzNGEzN2RTREppM2Exdm8xaW9pSWlJajhGUlFHaTRpSWlJaUlpSWdjb3dyeWNzbkwzUmErSG5iSjhDcGhMNERWWmdNcVYrTHUzSkhOa3QycmNQTnp0NUdYdTQwS1R6a0FGWjV5Z29FQUZ1dkJmOXgwMXNYRGNibWljSmVWc0d6aEhMSTJyR0xMeGpVOE4rb203bnZxSGVvM2FzcUcxVXZENDV1MmFoY09nZ0hNWmpNOStnNWk4N29WQUd4ZXZ4S0FqV3VXaGNmMDZuOXFsWlhKOFFuSnRPbllnNlVMWmxhT1hidUNqTXh1dEdqVGtlbmZmd2JBOU84L1kvM0t4ZlFhY0JySG4zaGF0Yk9GUlVSRVJFVHFPbk9rQ3hBUkVSRVJFUkVSa2Nnb0x0cHpMbTVVZEN3eHNmSDdIRHRqOGhjOGZNZWxmUDYvbDFnOGJ4cTdkdTRncFY0RGJMWTlaL29HUThGRHFxUFBTVU01OGJUek9QMzhxN25yc2JFMGE5MGVnRURBenc5ZmZRQ0F1NndrUEQ0aHFWNjFPYUpqOXdTMVhvOGJvTW9xMzRTazFHcjN4TzRWN2xaNEswUHRIbjBIYytLcDU0VkQ4VzFiTnZENS8xN2kvaHZPNWVkcDN4M1M2eE1SRVJFUmlSU0Z3U0lpSWlJaUlpSWl4eWk3d3hsK1hPNHV4ZU11cTNGY1lYNHVuN3o5UE1GQWdQcU5takh5dWZkNWR0d2tIbmg2SEZFeGNZZTFKb3ZGUW91TUR1SHJuVHUyQWhBVkhSTnUrMjNyNTcwVkYrNXBpNDFQQWlwWE00ZnZLZHovUFhIeGllSEhGMTV6TzZQR2ZNaVFjeTRqTWJreWVQWlZlUG5mYS8raE1ELzNvRitUaUlpSWlFaWthSnRvRVJFUkVaR2pVRmxKRVhkZGN6b0F3eTY1amxQUHVheEsvMHVQM2NtYTVRc0JlSGJjWkd4MmU3VTVBb0VBQWIrdnh2bmRaU1U4Y01PNUFKeDAydm1jZGZHMU5ZNHptVXc0bks3dzlkaW43MmZ4dkdrSC9Yb3l1L2JoeG51Zk91ajdBSGJ1eUdiVUxSY0MwR2ZnR1Z4Mi9iM1Z4a3llOEFGZnZQY3lkb2VUTWUvOWVNQjJnR0F3U1BibWRheFp2cEJsQzJkeit2blgwS1pEdDBPcVVVUWtVdEliTk1IcGlnNnZwUDN1ODNIODdiSWJxNHp4KzN4a2JWaE5NQkFBb0ZQUGZ0UnYxQlNBM08xYktDN01weVpXcXkzOHVMUzRlaEM3TDhGZ2tMVXJGb2V2Znd0Mm03VnFIMjdidEc0RnVkdTNrTmFnTVZENU8rdVgyVCtFKzF1MjZWUjVUK3YyTEp4VCtlZjNMN09uY05xNVY0Wi81eFh1MnNtYVpiK0U3Mm14KzU1Z01JakZZaUd0L25HY2ZjbDFuSEgrTlR3ejhnWTJyMTlKS0Jna08yczlpU2xwQUpndGV6NWFLeWtxcVBWckZCRVJFUkg1cXlnTUZoRVJFUkU1QmdVQ2ZnSUJQd0FHUm8xajV2ejBOUisrL3ZRQjU1cjYzWGltZmplK3hqNVhWQXpQanB0MDZJWHV3OHdmSnZEcHVCZHE3QnN3NUcvVmdvejlLU2t1SUgvM2VabEdLTVNhNWIrRyszN2ZIcGVReEx3WjM1TzFmaFdiMXE4TW41TUpsZWRLS2d3V2tTT054V3Bsd0pCem1QVGxld0Q4OE5VSGJOMjhqb3pNYmdUOFBsWXMrcG1oNTEySlk2K3pkbitlL2gwTkc3Y2tHQXp3N2ZpMzlqbDNVbXA2K1BHc0tWL2pqSXJCWXJadzZ0OHVyeloyd2F3cE9GMVJsTHRMV1R4L09sczJyZzczZGU4ekVJQkdUVnZSdW4wWDFxNVlSQ2dZNU9rSHI2ZnZvRE54UmNXd1pNRU10bTVhQzBCMGJEeDlCbForSWFyM2dOT1lPUDV0eXQybDVPVnU0NG43L2ttMzR3Y1NDUGlaTy9WYi9MdS85SlNSMlkwbUxkb0E4UEdiejJJWUlkcDM2VTFpY2hxRnUzWlNXSkFYcnVlM0lCZ2dPVFdkM0cxWkFIeit2NWZaa2IyWitNUVVldlVmVXBzZnY0aUlpSWpJbjA1aHNJaUlpSWlJMUNnbU5wNkdUVnJXMkdlRVFtemZ1bkgzdUFUaWsxSnFIT2ZjS3p6NHZaUFB1cVRLOXFTLzUvZFZNSG5DK3pYMkJRTitmQlhlR3ZzQ3UxZXUxZGFhNWI4eTg0Y3ZLNS9UNytQNWY5OWN2WmJkN2VkZmVRdVR2dmhmdFg2SDAwVkZoWWVBMzQvVlpxdldMeUpTbDUxeHdUL1l1bmtkS3hmUEEyRDEwZ1dzWHJxZ3lwZ1dHUjFJU2sybklDK0hvbDE1dlBuOFNBQWFObWxKVEZ3Q1pTVkYxZWJ0MnZza3Z2NzRkWUtCQUY2UG0yOCtmb08wQm8xckRJTS9lL2ZGR212ck0vQU11dlVaRkw2Kzh1YVJQUGZRemVUbFpGTldVbFR0ejJTbks1cC8zdkVvMGJ1M3JvNk9pZU9mZHo3S2EwL2RTNFdubkcxWjY5bVd0YjdLUGVrTm0zRFZMU1BEMTM1ZkJUOVAvNDVaVTc2cVZrL1Ava05vdE5mdnhwNzlob1IvYmpuYnN2aml2VmM0WWZBd2hjRWlJaUlpVW1jb0RCWVJFUkVST1VwTSsvNHp2bmp2bFdydDMzenlCdDk5OWc0QUNVbXAvUHVGajJvMVg5ZmpCMkozdU5peWNVMjFQcC9QR3c2RDB4b2NSN3ZPdld1Y1k4alpmOS9uL0tjTXU1U1l1QVFBMXExYWdyZTg4cHpLdHAxNlliVmFLWGVYN2pNTS9vM0paT0xzUzI4QTRNZHZQcXJ4RE1rRHNkc2R1S0ppOE94Ky92aWsxSENmeit1cDByNzNHdXB1ZlFiUnNtMG5XbVIwb0VIakZsZ3Nsb04rYmhHUnVzQnFzM0hEUFU4eDU2ZXZtVHR0SXR1M2JpSVVDQkFibjBpcmRwMXAyS1FsZG9lVG0rOS9say9IdmNqR05jc3dtVXgwNk5hSGN5Ky9tY2Z1dnFyR2VWUFRHM0xEdjU3a3E0OWVaMGYySml3V0swMWF0dDF2TFNhVGlhaVlPQm8zeitDRVFXZlM5ZmlCVmZvVGsrdHg3eE52TVhYaWVCYk5tOGJPSFZzSkJZTWtKdGVqWFpmZW5IeldKU1R2dFNJWm9FMkg3dHovNUR0TStmcERWaTZaUjlHdVBNd1dDK2tObTlDNTE0bWNkTnA1VmI2ODFLRmJId3J5YzlpK1pSTWVUeGt4Y1lta04yak1DWU9IMGZYNGs2ck0zYlBmS2JoTGk1Zys2UXNLOG5Kd1JjWFFzSEh6Zy9ueGk0aUlpSWo4cVJRR2k0aUlpSWdjSlVMQlFJMnJaWU9CUVBpY3g0cDlyS2JkbHlVTFpqSnJ5b1Q5anRtd1poa2IxaXlyc1cvZzZSZGdzUjc0YmNmNHQ1OFBiKy81N0R1VHNGcGphbFdmeVdUaWxHR1hBUER6dEltSEZBWjM2dEdQVS85MlJmaHM0TkZqdnd6MzdYMW04T2l4WHpKajhoZmh2a3V1dll1bzZOaURmajRSa2JySVlySFE3K1N6NlhmeTJmc2NrOTZ3Q1RmZFYvMzRnTDMvM1B5OWRwMTcwYTV6cjJydFRsY1VyNDZmZlVpMXVxS2lHWHJlbFF3OTc4cGEzNU9hM3BDTC96bWlWbU83SGord1dnaTlMeWFUaVlHblg4akEweStzZFMwaUlpSWlJbjhsaGNFaUlpSWlJa2VKeGkzYWNzcXdTd0ZZK3Nzc2NuYWZZZGlxWFdlYXRXb1BnRE9xZXNpYXZXa2QwWEh4cE5VL3JscGZyd0duaHM5UTNKdXZ3c1A0ZHlyUDdHM2JxU2RkZTU5VWJReUExV2F2VmUyaFVDajgyR1EyMStxZS9aazg0ZjF3TU80dUxRbTNiOTIwbG04K2VUTjgzYjVMNy9EUEJzQlg0V1hFMVVQRDEzNWZ4VDZmdzFQdXJ0Ym1jRVpwaGJDSWlJaUlpSWlJMUJrS2cwVkVSRVJFamhJdDIzU2taWnVPVkhnOXpQeGh6MnJlZHAxN2M4TGdzNGlKamEveHZqR1AzSXJURmMxdEk4ZFEvN2htUUdVbytzQ041Ky83eVl3OUd5WnZXTDJVN00zcmF4ejIxVWV2TTJESU9aeCsvdFg3clQwWTNIUE9yOFh5eDkrbVRKN3dQdTdTNG1ydFd6ZXREYTlBaHNwemtmY09nd0VxUE9YaHh5RWp4TDQ4Y01PNTFkcnVHZjBHVFZyc2Z3dFVFUkVSRVJFUkVaRy9pc0pnRVJFUkVaR2p6TnhwRThQbjNBSXNuamVkU1YvOGo5dEdqYWt4cVBSVmVQRlZlSGwyMUUzY092SjVHalZ0aFdFWVZIakxheHo3RzVQSmhNM3VBQWlQRFFZRG1NMFdUQ1pUZUZ3ZzREOWd6UUcvTC96WWFyUFY0bFgrT2V3T0oyUGUrekY4L2RzMjBTSWlJaUlpSWlJaVJ5S0Z3U0lpSWlJaVI1RkFJTURVaWVPcnRHVnRXQVhBeS8rNW03c2YveThwOWVwWDZlL2Njd0NMNTArbnJMU0k1eDY2bVpzZmVKYW1MZHN4NXIwZkNZVkNiTXRhejZxbHY3Qnd6bzlzMmJpYXRBYU42ZFgvVkk0L2FTZ3hzUW1VbDVkU1VsVEF6OU1tTXV2SHIybldxajNYM3ZFb3J1amFuZnNMVU9HdERKbnREbWVWSVBsUVBmYktaeGk3Vnkvbjc5ek9ZeU91QUtEM2dOTzQ4Sm83d3VOc3Y5dkcybGZoNWFGYkx3NWY3NzNGOU8vZDh1RHovRHo5TytiUG1JVFpiR2JFSTYrUzNyRHBINjVkUkVSRVJFUkVST1J3VVJnc0lpSWlJbklVbVRweFBEdDNiTVZxdFlWWDVMYnZjanlybHN5anRMaUFseDYvazdzZkcxdmxuc3R2dUE5UGVSbHJsaStrM0YzS21JZHY0ODZIWDZaUjAxWnNYcitTcCs0ZkhoN3JjRVZoTXB1WlB1bHp2di9pM1NvcmhRRmlZaE00cm1rcjNPN1Nnd3FEeTkyVm9hc3JPdlpRWDNvVkRxY3IvTmh1ZDRZZm15MFduSzZvL2Q2YnUzMUxyWjZqU1lzMnJGNjZJSHpkckhYbVFWWXBJaUlpSWlJaUl2TG5Na2U2QUJFUkVSRVJPVHdLOG5MNTVwTTNBT2pTKzhSd2U4dTJuVGpqZ244QVlERmJxcHlKQzJDeDJSZys0bkVhTm1rSlZJYWM5Um8wQnFCNTYwd2FObWxKYW5wRFdtUjBvRTFtZDV6T0tFcExDc05Cc01QcG9tZi9JWnh4d1RYWW5VNUtpZ3VJUG9oUXQ3aG9GOEZBNVpuQjhRbkpoL2pxRHcrN3c4bHo3LzRRL21mWXhjUDNPZlp3ckdBV0VSRVJFUkVSRWZremFXV3dpSWlJaU1oUll2Slg3NGNEMnY1RC9zYUNXVCtFKzA3OTIrV0VRa0VHRHIyZ3hoVzdydWdZYnI3L0dUNTc5eVV1SGY0djdMdlBBZ1lZOGNpcmJGcTNncFZMNXJGazNnenljcmZoY0VYUm9Xc2Z1dlVaU050T3ZRZ0ZBc3ljOGhWRkJYbk1tLzQ5NjFZdTVzcWJSOUtxYmFjRDFyMXV4ZUx3NCtqWU9BekQrRXVEMW9MOFhFcUxkd0ZnR0FhNzhuYUUrOXhseGVIMm5HMVo0ZEFhd0daeklDSWlJaUlpSWlKU2x5a01GaEVSRVJFNVNuVHMxcGZwMzM5RzU1NERTTis5c3ZjM0pwT0owOCsvZXIvM3h5ZW1jUFd0RDRXdmc4RWd6NHk4bnF6MXF3aUZRdUYyczhWQ1NtcDlzdGF2WXRYU0JYamNwVlg2QVFyeWNuaitvWnNZY3ZabEREMy9hcXpXbXQ5NmVEM2w0ZFhNQUt1V3pPZlJPeS9uMUhPdm9HM0hIZ2Q4ellaaDhOTzNId1BnTHR2MytiNzc4L0ZiejdGMHdVd0EvTDRLSHIzejhtcGovTDRLbm43d2VnYWRjUkVBRnFzVnE4MTJTTThuSWlJaUlpSWlJdkpYVVJnc0lpSWlJbktVYU5lNUZ3Mk9hODVaRjE5N1dPYXpXQ3c0WGRIVmdsNmJ6WTdINDhaZFZrS0ZweHk3dzBtbkh2MXdPRjNZN0U0Y1RpZGJOcTVoNWVKNVRQN3FmVnExN3hJT2RxKzYrVUVDMTk4RFZBYkJyenh4ZDdVemVyZHYzY2hiejQraVh2M2p1T0NxMitqUjd4UnNObnVOTlJxR3dmaDNYdmhEcjlObXMyTjNPQTg0enVGd1VwaWZDMEJVZE53ZmVrNFJFUkVSRVJFUmtiK0N3bUFSRVJFUmthUEk5ZmM4U1VxOStwU1ZGQjJXK1laZGZDMTlCNTVCVWtvYWZyK2ZCc2MxSXlZdUFZQ1gvM01YeTMrZHcvL1p1Ky9vcU1yRWplUGZlMmNtazU0UUVscENMNkVrRUVJSEJVVVUxNFpsZFhWdGEyVjExZFcxckwyaGEyK3JhL25aZTE4VnNTQ0lnb0lVS2FFa2xBQUpoSnFRWHFiZjN4K0JrVWhvcnVRR2VEN243Tm01L2JtakozSG15WDNmMkxpRUJrOFVBd1FDQWQ1NTRTRUdqeHhMejh5QjRmVVI3a2lxS3N2NVljcW5mUC9WUjNnOWRRQ1lwc2xmcnI2VGd2dzhway8rbUdBZ3dOWk42L25nMVNlWk9XMFNwNTE3QlgzNkQyMDA0NDRpMSsvellsbldmdC9qcGRmZEM4Q2NHWk9aOStNVS9uTFY3Y1RHSjJKWkZsOS84aVorcnlkY3NEOXlXLzBjd3EzYnRkL3Y2NGlJaUlpSWlJaUlORFdWd1NJaUlpSWloNURrVm0xLzEvTjE3Tm9MVDEwZGt6OTltOFUvLzBEL29VZHgyVC91YTNUZlRldlg4dlQ5L3lCcjhDZ0dqaGpEQlgrN0xieHRWVjRPUytmUFpQbVMrYXhiczd6QmNSSHVTTTRkLzA4R0hYRXNnNDQ0bHFPT1A0TlAzbjZPaGJPL0EyQkRZVDdQL090NjBqTUdjUEcxZHhPZmtCUSsxalJObm5ycld3RHV2ZTQ4TmhXdC9VMzNXVkZXd2dldlBrbHRkU1VQL1BOaTduemliU2ErOTJKNENPclVqbDFKenhoQVFYNHVBRzFTTy8ybTY0aklvUzB1Tmhxbnc4UVhDRkJiVzIxM0hKRTk4dFRWNHZmN01VMlRoTGc0dStPSWlJaUl5QUdpTWxoRVJFUkVSSGJoOVhxWS9mMlgvUEROcDJ4WXR6cTgzdWYxVWw1YWpOc2R4YmF0bStwWEdnWUFYMy95Qm1YYnR2TGRWeC95M1ZjZmt0SW1sU0VqajJmWVVTY1NIUlBMOUc4K3dWdFgyK0E2R2RuRE9mTXZmNmRWMjdUd3VwUTJxVngrL1gzazUrWHczc3VQczZFd0h3RExDaEVYM3dLQTlJd0JuRHYrbjVpbUdUN3VyemM5aU4vdkpUWXVZYi91MWVmejh2d2p0MUs3ZmM3aGZvTkc0bzZNNG9neHAvRGoxTS93ZVQyOCtkd0Q5QnM4TWp4a2RwLytRL2JyR2lKeWVFaE9Tc1RsZEZKVFYwdEYyVGE3NDRqc1VXVkZHZDY2V2h5R1FhdmtSTHZqaUlpSWlNZ0JvakpZUkE1cXljbnBjWkVKenRaTzA0cTFIR2EwZ2JQeENRWEZGaFlCWHlBWXFqVkNSbld0NGQxYW1wOWZhWGNtRVJIWk4wNkhreG1UUDJIaitqVUE5T2svakhIblhNNjhINmR3eS9oVEcreWIyQ0laZ0F2K2Rqc0RSNHhoNXJlVFdMSmdKc1diTnpEcGc1ZnAxWGN3WGRJenVPQ0tXM2p4OFR0b205YVpQdGxER1RINlpOcWtkdHh0aG02OStuSExRNi93dzVSUG1mcjV1MXo0dHpzd3RoZlBiZHQzcG0zN3pnMzIzN2xRM2gvemZ2aUdnbFhMNnMrYjFwbFR6LzNyOXRlZE9PdWlhM25yK1FmeGV1cklYVGdIQUhka0ZMMzdxUXdXa1YwbHQwakFIZUhDNS9PeWVtVXVvNDQ1RVZlRVBxSkk4eE1NQmxtektnK1BwNDdFK0RoYUp5ZnQvU0FSRVJFUk9TaXBEQmFSZzA3SDdobTlESWQ1cW9VeHdqRG9CRWFrQVM0c25CaVd1ZmN6U0ZNeExHY293a25BQW44OExrOWNldDlDWUZiSTVMUDFlWXVYMnAxUFJFUjJ6K0YwY3Q1Zi84bW43enpQeVdkZlRyZWVmUUhZVnJ5NXdYNHRXcllLejZmcmNEaklIRENDekFFaktOdTJsUituVHFTMnVvb3U2UmtBWkE4YnpTTXZaNGZuSE42bkhBNEhSeDEvQmlPUE82M0JVOEMvcHhISG5Fd29GT0xUdDUvanN1dnZDODlCdkdQYjBvV3p5Y3dlUnRhUVViejB4SjEwNnRhN3dUNGlJanVZcHNrbFo1L012VSs5eXF3WlUrbVZPWUIrMlVPSVQwZ00vekdMaUowc3k2S3FzcHk4cFRsOE8za2lwbWx5NWZrSDduZXNpSWlJaU5oUFpiQ0lIQXpNMWwzN0prZTZyREVHNWpXR1lRd0IyUEZWaXNzVmdXbWFtQTZIdm1CcFppekxJaFFNRWdxRjhQdDlHS2JaQnpqQmhQczY5dXczM3dyeGxNY2YvR2JyMnFYRlFNanV2Q0lpaDVMWStFU2UrM0RtYnJkZjhjK0hDQVlEQUVSRXVCdmRwM09QREs2Nys1a0c2eklIak9EeDF5WmpPaHc0blM0Y3pzWS9VclJvMllxVC8zUnBvN2wraS8vbFMrcFdiZFAyK0Y0QUhIbnNPQWFPT0lhbzZOaGR0bzIvNGY3dzZ5dHZmb1RROXZjTjRMVHpydVMwODY3OHpkbEU1TkJ6K2grT1pzb1A4NWo1ODJKZWVlNFIwbnRsMHJGTEQ5cWxkU1E2WnRlZk1TSk5wYmE2aWswYjExTzRaaFhMYzNQd2V1b1ltcDNCT2VPT3N6dWFpSWlJaUJ4QUtvTkZwRmxMN2RZM3pXRWE1NWttWnhxR21RMWdtZzQ2ZE9wSys0NWRhSnZhZ2FTV0tVUkZ4eEFaRllWVG8wUTNLNEdBSDA5ZEhaNjZHa3EzRmJOeHd6cUsxcTFoZmNGcUFvSEFBTXUwWG91T2RPUjA3Tm4zSTc4djhOYkdOYm5yN000c0luSzRjRWRHL2FiakhBNEhVWWRvbWRGWUVmeHJUcWNUZGxPQWk0Z0FSTG9qbUhERDVkeit5QXZNbXIrRW5BVnpXTHh3TGc2SEE4UFEwNWRpSDhzS0VReUdzS3o2djhNZDJMY25kMTkzQ1c2M1BrZUxpSWlJSE1yMExZYUlORnRwWFhwMWR6cU4vek5nT0lZUkVSTWJ4NmhqVG1Ub2thTkphdG1LbUpoWW9xSmo3STRwKzZHdXJwYmE2aXBLUzR1Wk8yczYzMy96dVZsVlZkSGZNTWlJY0VlTVRlM1I1NW9OSzVmbDJKMVRSRVJFUk9SL2tkYTJGYzlNdUo3bjMvNkVlWXVXVStmeDRQSDY4QWVDZGtlVHc1alRZUklWNlNZeTBrMVduKzVjYzlHWnhFWkgyeDFMUkVSRVJBNHdsY0VpMGd3TmNIWHU2VC9ld25qTE1JeDR0enVTN2owek9QL1NhK2pRcVp1R2dqNklSVVZGRXhVVlRjdVUxcS9nNzVNQUFDQUFTVVJCVkhUcjBZZFJ4NXpBVzY4OFRkN1NoUzZ2eHpQU1pUcC82SkRlOStKMWpzQkVjbk45ZHVjVkVSRVJFZm10WW1PaXVlSHljNm10OVZCV1dVVkZkVFUrajkvdVdISVlpM0JIa0JBWFEySjhEREVxZ1VWRVJFUU9HeXFEUmFSNTZkMDdvbFBRLzFjd0p4Z0c4ZTA3ZG1YY21lY3o5SWhqNm9kbGxFT0dZUmlrZGVqTURiYy96Tnlmdm1maWgyOVN1SFpWSEpiMWVzZVE4eTUvdTNiUGJ0eTRzZGJ1bkNJaUlpSWkvNHZvNkVpaW95TkpKY1h1S0NJaUlpSWljaGpTWkRVaTBxeDBDcnF1d3pUdndTQytZNWZ1WEgzalBRd2ZlYXlLNEVPWTArbGs2SWpSWEhYOVhYVHQzZ3NEb2szTU8xenh5ZGZhblUxRVJFUkVSRVJFUkVSRTVHQ21NbGhFbWd0SGg1Nzl4aHVtOGFERE5CUFRlL2ZqcmdlZXBVT25ycGltZmxRZDZrelRKSzFqRjI2NTkwbDY5dTZINlREalRjTzh2Mk9QdmxjQ0RydnppWWlJaUlpSWlJaUlpSWdjak5Td2lFaHpZTFR2MlcrTUNmY2Foa24vUVNPNDdwYjdpWTZKdFR1WE5MR1kyRGl1di8waGhvdzRHdE4wWURpTSt6cW45ejBSL2I0U0VSRVJFUkVSRVJFUkVkbHYrbkpkUkd6WHJrZVBsZzZNQ1VCS3F6WnRPZStTcTBsSVRMSTdsdGdrTmk2ZWN5NjhrclNPbmNFaTBUS05lOXAxNloxbWR5NFJrUjNpNG1Kd09od0VBZ0ZxYTZ2dGppT3lSNTY2V3Z4K1A2WnBFcDhRWjNjY0VSRVJFUkVSRVdsaUtvTkZ4RzRPbHhsMXAyRXdLQ29tMXZqSHJRL1N0bDE3RE1Pd081Zll4REFNV3JWcHgxWFgzMDEwVEt4aFlHUkZ1SnczbytHaVJhU1pTRzZaaE12bHhPL3pVbEcyemU0NEludFVXVkdHdDY0V2gyblFPa1YvYkNjaUlpSWlJaUp5dUZFWkxDSzI2dFN6NzNrR3hwVk9sNHNMTC8wN0hUdDNzenVTTkJNZE9uWGw0cjllajhzVmdXR2FsM1hva1hteDNabEVSQUNTV3liaWRydncrYnlzWHBtTDMrZXpPNUpJbzRMQklHdFc1ZUh4MU9GeXVXamRLdG51U0NJaUlpSWlJaUxTeEZRR2k0aHQyblhOYUc5ZzNHQVlPSHBuWmpObzJDaTdJMGt6TTNEb1NMSUdEQVZ3bXFaNVM4ZjB2cDN0emlRaVlwb21sNXgvSnFacE1tdkdWSDc2Y1JvVjVXVllsbVYzTkJFQUxNdWlzcUtNbjJmL3dMZVRKMkthSmxkZWRnNm1xWTkvSWlJaUlpSWlJb2NicDkwQlJPU3daYmdjNWxpZ1cxUlVOTWVNSFVkc1hMemRtYVNaaVlxTzRlampUaUZ2V1E3VlZSVnBXTVk0NENsQWpZdUkyT3FNVTQ5anl2Y3ptZm5UQWw1NTdoSFNlMlhTc1VzUDJxVjFKRG9tMXU1NGNoaXJyYTVpMDhiMUZLNVp4ZkxjSEx5ZU9vWU96dUxQWjU1a2R6UVJFUkVSRVJFUnNZSEtZQkd4UlZwYW54YUd3N2dBak1qdXZUTHBQM0M0M1pHa21lclRid0M5TXJLWTk5TjBGd1pudFU5UC8yRDlpaFViN2M0bElvZTNTTGViKzI2L2x0c21QTUdzMlF2SldUQ0h4UXZuNG5BNE1BdzlmU24yc2F3UXdXQUl5d29CTUNnN2czdHV2UnEzMjIxek1oRVJFUkVSRVJHeGc4cGdFYkdGSzhZWUE4WlFnRCtkTjU0SWZVRXB1K0YyUjNMYW55NWkzay9UTVF3R0dvWjdEUENHM2JsRVJOSlMyL0NmUisvaStWZmVaZDc4SmRUV2VmQjR2UGdEUWJ1anlXSE02VENKaW9va0tqS1NyTDY5dU9hSzg0bU5pYlk3bG9pSWlJaUlpSWpZUkdXd2lEUzlidDNjbHVHWVlJQnJ5SWpSZE8zUnkrNUUwc3gxNlpiTzhKRmptRFZqcXN0aEdYZlFyZHY3NU9kNzdjNGxJaEliRzgwTjExeENiVzBkWmVXVlZGUlY0L1hveDVQWXgrMTJreEFmUzJKQ0hERXFnVVZFUkVSRVJFUU9leXFEUmFUSmRYTEcvTVV3akI2eGNmR2NmUHFmN1k0akI0bHhaMTdJa2tYenFLcXM2TmJSRlh0cElmekg3a3dpSWp0RVIwY1JIUjFGS3EzdGppSWlJaUlpSWlJaUloS21DYzFFcEtrNXdmb3pRTy9NYkZJN2RMWTdqeHdrMnJSTG8yLy9JUUFZV0pjQURuc1RpWWlJaUlpSWlJaUlpSWcwYnlxRFJhUkpkZWpXTzkwd3pFNHVWd1FaL1FZU0ZhWGhDMlhmdU4yUlpHWU53aDBaaFdFWmFhazkrbVRZblVsRVJFUkVSRVJFUkVSRXBEbFRHU3dpVGN0MFpWc1dLVkhSTWZUT3pMWTdqUnhrdXFYM0lUNCtFYkRpWFlaem1OMTVSRVJFUkVSRVJFUkVSRVNhTTVYQkl0SmtPblhxRkdrWTFsQ3dJdHUwYTAvYjFBNTJSNUtEVE52VTlyUnVtNG9GRVJnTWJ0MjZiNHpkbVVSRVJFUkVSRVJFUkVSRW1pdVZ3U0xTWk9vYzhmR0dZUjVoR0lZeDdNalJPQnlhOGxYMmo4UGhaTkN3VVJpR1lRQ0RvNko4S1habkVoRVJFUkVSRVJFUkVSRnBybFFHaTBpVGNUckpNQXg2TzEwdWhoNHgydTQ0Y3BBYU5Pd29YQkVSR0lhUmJya2krOWlkUjBSRVJFUkVSRVJFUkVTa3VYTGFIVUJFRGg5T3d6Z0pjUGJxMDUvRUZzbDJ4NUdEVkl1a2x2VEs2TS9pQlhPY09LeXh3QmQyWnhJUkVSSDV2UVNESVlwTHl5bmFYR3gzRkJHUjNTcmVWazRnRUxRN2hvaUlpSWpzQTVYQkl0SjBEQVlCWlBRYlNQMG92eUw3enpBTSttVVBaZkdDT1dEUTMrNDhJaUlBbFZYVmxKU1dVVkpTanFmT1kzY2NPWXk1STkwa0o3Y2dPU21SaFBnNHUrUEliMUJSVmNPRHo3NUJwTnR0ZHhRUmtkM3krbnlVbEpYYkhVTkVSRVJFOW9IS1lCRnBLazdUTXZwaVFLZXUzZTNPSWdlNWJqMTZBMkJZUmliMVV4NkViQTBrSW9ldHF1b2E3dnJYMDN3L1l3N0JVSkJRQ0VJaC9VZ1MreGlHZ2NOaDREQWREQjNVbHdmdnVaSDQrRmk3WThrK0NQaUMyMXdSWm5Fb0dJemRXbHhxZHh3UmtYMWlHRVpKS01oV3UzT0lpSWlJeU82cERCYVJKcEhhczJjWERPSWpJNk5JYXRuSzdqaHlrR3VaMG9ySXFHZzhkYlVKYVYxNmRTMWFrN2ZLN2t3aWN2aFptcnVLK3g1NWxnV0xjckVzaTRnSU45RXhzVGhkTHJ1anlXRXM2UGRUVTF0RGJXME5VNzc3aVMzRnQzRGJqWDhsdTE4ZnU2UEpYaFJGQmxkMDhGdlhtdzVucXQxWjVOQVM1V1NRaGVYd0JJelpkbWVSUTQ4VkRHNHBwRzZaM1RsRVJFUkVaUGRVQm90SW93WU1HQkFkQ0FReWNuSnlGZ0NCLy9WOERpdWlMd1lrSmlYampvejZIUkxLNGN6bGNwUFVNb1dOUllVNG5ZNXNRR1d3aURTcHF1b2FicnZuY1hKWHJNWVZFY0hvNDA2aFQ5OEJKQ1FtNFhaSDJoMVBEbU0rbjVlSzhsTHlsaTFpeWxlZnNIanBDdTZZOEcvZWZmVXg0dVAwaEhDemxwdnJXd2RUN0k0aGg1N3M3T3dUTE11S1c3NTA0Vi90emlJaUlpSWlJazFQWmJDSU5Db1VDcVU0SEk0NS9mdjNYd1U4NC9mN1A2bXVyaTR1S0Nqd0F0YituczlobVAwQldpUWxFeG5adkw0azkzazl1Q0xjeldJZTQyQWdRREFVM090K0R0T0J3L25Mai9DS3NoS2NyZ2hpWXVNUFpMeG13K1Z5a1p6U2hvMUZoVmltY3lEd3Z0MlpST1R3OHRqVHI1QzdZalZ1ZHlRMzMvTTQzWHRtNEhBNG04WHZFaEhMc3VnL2FBUkhIaldXdTIrK2twWDVhN24vNGVkNGFNS05ka2NUa1NhV2xaWFZIY2cyRENNbUt5dXIrNkpGaS9SSGxDSWlJaUlpaHhtVndTS3lSNFpoZEFlZWNybGM5N1pvMGVMN3hNVEU3d3pEV09iMWVwZm01dVp1M3RmemhMRDZtUmdrdG1qWkpFOU1WVmRWc0hYamVycWtaL0R5RTNmeTg2eHY2WnFleVEzM1BjL2FWY3VJam9tamRic09BRHg2eHhWc1hMK0d6dDM3Y1AyOXp6WjZ2amVmZTRCWjB5YlJkOUNSWEhIVGczanFhcm51Z21QM09jK1lrOC9takF1dTV1bjcvMEh1b2ptTjd0T3BleC9hdE92QTdPbGY3ZlY4V1VPT1l2d045NGVYMzM3aFlaYk1ueG0reDE5NzRkSGJXRFRuZStJU2tuajRwYzhiUGVkN0x6L085SzgvYnZSYXBjV2JXYmRtK1Y1ekFVejR6MGNrdDJxN1QvditWaTVYQkMyVDY0Y2JON0N5RCtqRlJFUitwYnE2bG1uVFp3TUdJNDg1Z1c3cGZYQTZOVFMwTkIrR1llQjBPdW5RdVR2SEhEK09Mejk3bnluZnplTDI2aHJpWW1Qc2ppY2lUV3NRa0VMOTl6K0QwSWc2SWlJaUlpS0hIWlhCSXJKWGxtVmhHRVlDTUE0NEJTaHp1OTNyc3JLeUZsbVc5WjdmNy84dU56Zlh0NGRUR0laaHBBSWt0a2dpNGdDWHdaczNGUExZSFZjU0NQaTU3WkhYR216ejFOWHl5bE4zVTdadEsrTnZmSURPM1hxemZ1MUtBRkk3ZGp1Z3VRNmtndnc4QU5wMTZHcHprcWJoZExsSVNrN1pzZGpKeml3aWN2Z3BMU3ZISHdnUUVSRkJ4ODdkY0xraTdJNGswaWlIdzBIbnJ1bTQzVzZDb1NBbDI4cFVCb3NjUmdZTUdPQUtoVUxETE11S0F6QU1ZMWluVHAzK1cxQlE0TEU3bTRpSWlJaUlOQjJWd1NLeVR5d3JQREswQVNRQlNhWnBaZ0YvTVUxelUzWjI5bHVoVU9qRmtwS1NvcUtpSWo4N3pUT2NscFlXYVZpVzAzUTRpSW1OUCtCRGFMWnUxNEhXcVIxWXZYd3hINy81SDV3T1IzamI1KysvUk1tV2pTUzNia2YzWGxrc21qTTl2SzFYMzBFRUFyOU1qMndZQnFacEVnd0dmN2wveXlJUUNPejhmdkNuaTYvanFELzhzZEVzOTE1M0hwdUsxb2FYVHpyckVvNDYvb3p3Y2lEZzUvVm43c1BycVNNMkxvR2ovbkFHbVFPR0F4QUtXYno4NUowQVpBNFl3ZEJSeDRlUGE5R3lWZmgxeVphTlZGV1VBdEFsUFhQZjM2aGZHWHpFY2FSMTdNWVBVejVqM1pybHBMUk81YmhUenlPNWRUcytlZXM1QUFhT0dNUEpmN3FNeVorK3lheHBrNGhQYk1uMTl6N0wybFhMZU8zcGUzL3p0ZmVYWVJoRVI4ZmljRGdKQmdQT3RMUzBxS0tpb3JvbUN5QWloN1Z0WmVYNC9RSGNrWkcwVEdsdGR4eVJQV3FSbEV4MGRDeDF0ZFVVbDVUUnVXT2EzWkZFcEluVTFOVEVSMGRIRDZmK014eVdaV1czYU5FaXFhQ2dZS1BOMFVSRVJFUkVwQW1wREJacDVnekRjRmlXMVMwcks2dThpUzhkSHVkMzUvSjI1eEoweDJ2RE1Ob0NOeHFHOGJkV3JWck5UMDVPbm0xWjFrK0dZU3hkdEdqUkt0TnNFV2taaHNNd1RTSWkzQWM4ZU1tV2pmUWZNZ3F2cDQ0aEk4ZnkzWmNmQWxCWFcwUFB6QUdzeWwzSW9DT093K2wwc1hETzkrSGpubi80NWdibmlZbEw0S1F6TCtiOVY1NElyMXY4ODQ5Y2ZjNG96ci95MXQrVXJYUDNQcno2OUwyTVBQWTB1dmJNWlBLbmIrSDExSGVZSjUxMUNSMjc5cVJqMTE0QWJOMVVGRDZ1NzhBanlCNDJ1dEZ6NXViOE11ejA2ODlNNFBWbkpvU1g5elFzOUs5MVNjK2dTM29HeXhiTllkMmE1Y1FuSm5IRW1GTWE3Qk1aRlVPcnRtbEV4OFFDWUpnbXJkcW1VYlp0Nno1ZDQvZmtpb2lvTCtzRGxoa2IyNkozVmxieTNpZGJibG9wZTk5RlJBNUdQcStmVU1qQ2REaUlpRGp3VXgrSS9DOGkzSkU0bkU1Q29SQ2VPajBNS0hJNGlZaUlTTFlzcThkT24rZjZXcGFWQ3FnTUZoRVJFUkU1aktnTUZtbm1MTXVLTVUxemdtVlpUZjN0WGFNL0h4b3JobmNxaGFPQkl3M0RPTUl3akRyRE1OYjM3OTkvaVQ4WW5GYmp0MXltWVJMaFB2Qmw4STlUUCtPYno5NEc0SVZIYmdtdjM3aCtEYzgrZUJNQTY5ZXVwRS9Xa04zTzM3cy9wbjN4QVF0bWY5Zm90bTNGbXhvc3ovNytLK2JPbUV6T3ZCKzQ0SXBiK09xL3J3TXc3T2dUNmRpMUowV0YrWHoyemdzQTFGUlhoSStiT1cwU09mTitDQytQUGZVOHV2WHFCOERTQlQvdFY5N0tpbEkrZk9WSlJwOTRGcDE3Wk96WHNYVzFWV3hZdDVxYXFrb0FRc0VnRzlhdDN1VSttNExMVlY4R1krQ01qSFJPTUtCWGs0ZllzeVM3QTRpSWlJakk0Y3MwemRNTnc0amQ2Zk5hTEhBeU1NL1dZQ0lpSWlJaTBxUlVCb3MwVTRaaGJBWEtEY05JQkJJUDlOREt2MlpaMW41ZmNQdmN3Z0FZaHVFRzJodUdZVm1Xa1dkWk9BelRhSkl5dUUxcUp6S3k2NGRhWHJGMFBuNmZGNERvbUxnR3d5ai9QT3RiQWdFL0FLZWRkeVd0MnFTeFpkTjZQbjI3Zmtqa1AxNTREUzFUMmpEcStETllzWFErbTRzS2FObXFMUm5adzBscDg4c1FpOFZiTmxDOFpjTStaV3ZidmhNSlNTbFVsQmJ6NHVOM0FPQ09pbWJjT1pjRFVGTlZ5ZElGczNZNXJtRFZzZ2JMZzBlT0JhQ3V0cHJsUzM0R1lNRHcwV1FPT0FLb0w4VHo4M0l3ZHhvaUd3REw0b203cjJaelVRSDVLeFp6NjBPdkVwZlFZcCt5QTh5Zk5ZMzVzNmFGbDZzcVNybnYrZ3YyK2ZqZmt5dkNqV2s2TU1GaFdWWkwwelRiMkJKa3orcUFWWGFIRUJFUkVaSERqMkVZRnpleStzL0FuVTJkUlVSRVJFUkU3S015V0tTWldyaHc0ZkwrL2Z1ZnZYMElaanUwQWw3LzljcWRoNG5lbVdFWVdKYmx0U3hyTmJBOEZBck5ENFZDMHhZdlhqeTdZL2VNWG9iVGVZRmhOTTB3MGNPT1BvRWVHZG04OWZ5RDRTSVlJTGwxS3RHeGNSdzVaaHlkdXZmaHJtditGTjdXdm5NUGV2VWR4TndmdmdIQU5FMEdqUmlEdytta2UrOHMzbnp1QVRZWEZaRGFzUnRuWC9JUFBIVzE0V09QL3NPWjlCczhFb0JKSDd4RWZsNE9IYnYyNHJUenJnenZrNVJjUDZka1lsSUtWLzd6SVY1KzhpNjJibG9Qd01oalR3V2dvcXhrdCsvdjdzeVpNVGw4ajhOSG4wenZmb01CbUxmOVBoSmJKRGM4d0RBWWQvYmx2UERvclpSdksrYlZwKy9sNnRzZTMrZDVuR1BqRWtsS2FVUFp0cTFVVlpUaWNEcEo3ZEFOVDExTitINmFpaXNpQXROaEVneEJyU2Y0VkZ5MFdkcWtBZlpCTUJqMFZsVlZMYkE3aDRpSWlJZ2NYckt5c2dZWmh0SHQxOVA4R0liUk5UTXpjOWlTSlV2MmIzZ2hFUkVSRVJFNWFLa01GbW0rUWdzWExzd0JjdXk0ZVAvKy9UdnVlTDJuQW5qNzltMldaWDFwR01hSGdVQmdwV1ZaVzVjc1dWSVczdEZ5UkdKWnp2cGhvZy9zM0lyQllKQjNYM3lFMmRPL0loZ0kwTHBkQjZKajQxaTdjaG5yMWl4bjNacmx6SjB4bWJSTzNTa3QzaHcrYnYzYVZmVHFPNGd0RzljQjlhV3R3N243SDVHV0ZRcS9idFUyamZTTWJBQysvN3IrS2R1WXVQand1aDBDZ1FBM1h6NXVsM05ObWZnT1V5YStBOERWdC84eVAvSFZ0ejFPaHk3cDRlWHlzaEx1ditIQzhISW9GR0xHNUUvQ3k4V2JpMkI3R2J4cFF3RUE3VHAwMmVWNldVTkdNWGprV09iT21FeGV6bHkrbmZRK1kwNCttM2t6cC9MenpLa1U1dWR0UDBjaHp6MThNLzJISE5YZzJIUEgzOFRIYnp6TjFNL2ZJemErQmJjODlESXJsaTdneVh1dTN1MzdkU0JFYko4ekdOTXdQVUhIcWxVTEZtaTRPeEVSRVJHUmVuL1ozUWFuMHprZVVCa3NJaUlpSW5LWVVCa3NJdnRrcCtMWE1nd2pZRm1XTnhRS0xRUCtYVjVlL3QrQ2dvTGR6bWtjTWdOT0J5N1RNTUM1aDRMMTkrQndPQ2plWEVRd0VDQnp3QWpPSFg4VEg3MzJiOWF1WEVhbmJyM3BQL1FvdnZqd0ZiWnNLR3h3M1BvMXl3RW9YRjMvL3gyNjlQd2xmeWdVZnZxMk1EK1BlNjg3ajRFanhvUzNmL1RHMDN5eWZXanBnTjhId1BMRjgvajdlY2MwdU1acDUvMXRqOWxqNHhKeE9INTVmNktpWS9qczNSZVlQMnNhblh2MDRiengvMnl3Lzd3ZnA3Q3BhRzE0ZWNYU0JZd2Flem9WWlNYaG9ydHo5ejZOWHV2TUM2OWg2WUtmcUsydTVQUDNYMlRJeUxGczJWREk0cDNtSmE2dHJtVHh2QjlvMDY1RGVOM0NPZCt6ZHRVeUtrcExBS2l1TE9PK0d5N0U1NjNiNDcwZENFNm5FOE13QWNzMDRNQS9jaTRpSWlJaWNoRG8xcTFiaW1tYUkvZXd5MUhkdW5WTHljL1BMMjZ5VUNJaUlpSWlZaHVWd1NLeVY5dUhnSzR4REdNcHNNaXlySG1XWmMxWXRHalJQczJGR2dLZkV5c1lzaXo4UHQ4QlRndGpUejJmSTQ4OWpjeUJJN2o5aWpPb3JpcW5jNDgrSEgzQ1dRd2FNWWFCdzhkUXZLV0lKZk5uVWw1YXpQeFowMWl5WUJhbEpWdFl2cVQrNGRJdVBUSUErT0xEVjVqeStidDR0dzhMWFZGV3NuMDQ1MStlREE0R0FnUURnWWIzSEFyaDh6YnN4NjFRa0d2dWVCS0FyLy83T2l1WExTU2xUU3JuWEhZakx6eDZLd2xKdnhyU0dhaXRxYUt1dHBxQTM3L0x0czNibi83ZElUZG5EbDZ2aDRWenBvZlg5YzRhMHVoN0ZCdWZ5S2wvL2l2ZmZQWVdGMTUxQjNFSkxjZ2NNSno0eENSK25EcVI5V3RYa3RJbWxURW5uME5hcCs0c1h6SWZnSnFxQ21xcUtocmMrNGJDL0VhdmNhQUZBc0h0L3h5TVVBanJ3UCtMSlNJaUlpSnlFSWlOalIxdVdWYTdIY3M3L1dIdmpxR2lrK0xqNDRjQ245dVZVVVJFUkVSRW1vN0tZQkhaSTh1eTFnTWZXSlkxMmJLc1ZkWFYxWnZ5OC9POWV6MXdKeEdHdzROaEJDMHJoTSszWDRmK0pyTysrNEw4NVl2NTRKVW5xSzRxQjJETHh2VjgvTVl6ZlB6R00wQjkyWHY1OWZkUlhWWEJ3dG5mNC9YVThlcS83d21YdWhrRGhnTlFVMVVaTG9LaGZpN2hMdW1aeENXMENLOGJmK01EOU13Y0NNQnJUMDhnWjk0TWVtWU9aUHlORHpUSTVYSkZoSWVlbnZWdC9mY3VFZTRvdXZmdWo3ZXVsb1FXTFhlNUY2K252bEIyUjBidHN1Mm80ODlneXNSM0dEWDJES1pQL2hodlhTM3paMDdseDZrVEFlalFKWjJXS1cxMit6Nk5PT1prQmgxeExKRlIwUUIwN05xTGpsMTdrYmY0WjlhdlhVbDhRaElqanpzTmdOUFB2N0pCQ1R4Nyt0Y3NtVCtUNk5oNHpyMzh4Z2JuamQvcHZUbVFmRDRQb1ZBSXd5SkVJTlQwanlhTGlJaUlpRFEvSnBCbEdFYkM3cWI3QWFLQnZzQ1hRTENwZ29tSWlJaUlpRDFVQm90SW83eGU3emEzMjMzVXdvVUxad0c3UHBhNkh6dyt2OGNkNlE1WUlRdXZkN2VqU2Y5dXFpdkxxU2h0T09KWmJYVmxnK1VkeFdac1hBSTlNZ2F3ZlBFODh2UHFwMmRPN2RDVnRtbWRnUHE1ZjZPaVkzRkZ1S2tzMzBiR2dCRmNjZE9EekpreE9YeXVGaTFiN1RWVGhEdXlmbjdiUmxTVmJ3TWdvY1d1VHdaWGxKV0VjLzVhUW90a2pqdmxYTWFlZmdGbDI3YXljUFozZlBEYVUrSHlldWlvUCt3eGsybWE0U0o0YjlJNmRjY0svZkkwOU1wbEM0SDZncnRIbjRaekk1dU9wdm5WNHZONkNRYURZRmdodzdScTkzNkVpSWlJaU1paHJYZnYzdEdHWWZRSEhQRExVOEU3WG04dmlCMldaUTNxMDZkUHdySmx5MHJ0U1NvaUlpSWlJazFGWmJDSU5DbzNON2NhbUw3WEhmZEJFSWZIc0t4Z1kwTW5Id2hYM3ZJSVV6NTdtMGtmdkl3N0twbzdIMytMNkpnNEN2THorUGVFdjJOWkZvT09PRGE4LytnVHptVDU0bm0vTEovMHAvRHJVY2Vmd2RqVEx1RGRGeDloMXJSSjRmVmJONjBQdi83MG5lY2JIQSt3Zk1uUFhIZkJMOWU0L2JFM1NPM1F0ZEc4RmR2TDRNUmZsY0YrdjUvTlJmVkRRYmRxMjc3UlkwODU1M0lBeHA1NkxndG5meGN1Z2hOYUpETml6Q21OSHZOYlRMaitnbDBLZHFndnEyKzg1TVFHNi81eDc3TjA3OVh2ZDd2Mjd2aThYa0toRUpabEJISDQ5V1N3aUlpSWlBZ2tBY1AzWWIvaFRxZXpMYUF5V0VSRVJFVGtFS2N5V0VRT3VHaXIybXNaaVVITEN1SDFIdmhob21zcXkvbm1zN2NCQ1BoOWZQekcwL1FiTkpKUDNuNFd5N0xvbXA3SjhORW5oZmV2cmFsdWNIeGNmR0w0ZFdOUDVBTGs1eTBDSUtWTktwRlJNUUE0bkU0Y3Yzb3FkbC9LNzVRMmFWeDcxOU8wYXBOS1dXa3hLVzFTQWNoYlBKZEFvUDZoN1BLeUVreUhJN3d0OGxmRFJuZm8wcFBXcVIzWnNxRVFnUFNNYkNJaTNIdTk5cDdVVkZmeStmc3Y0YWxybmcvZCtueGVRc0VnQmxhb3NxNU9aYkNJeUFFMDZZT1grZUxEVndBNCtvU3pPT3Vpdjl1Y1NFUkVHdU4ydTQ4eURDTmxEME5FNzVnM09NVXdqRkhBc3FaTEp5SWlJaUlpZGxBWkxDSUhYSUhUV2RmWnNnS2hrQldlQS9kQVNraEs0ZExyN3VXN3J6NGlMMmN1QzM3NmpnVS9mUWZVRDQxMit2bFhoWWRzbnZITko3ejMwbU1OanYrL1IyL2pvci9mUmZiUW94czl2OC9yWWZXS0pRQjA3dDRIbjg4SHdCRmp4bkgySmY4STcxZGRXYjdMVTdPTmlZbU5KejJqZnFqbEZzbXR1ZmZwRDZpdUxPZUJteThKN3pQOTY0K3BxYXJnOXNmZWJMVGtuZmplLzRXTFlJQzVQM3hEVEZ3aXA1MTdCYTZJQ0J3T0U5TTBNUjJPM2ViSVg3NlkvTnhGckZ1ZEI4RG1EWVY4K2RHcjlNd2N5RzBQdjBvbzlNdDBZbDkrOUJvenZ2bUVoQmJKM1BMUXl3M09FeHVYU0ZQdytid0VRMEV3akZCRlJFVHpiS3hGUkNUTVUxZmJZTlNNSFV5SGc5aTRSRHAyN2NtUng1MUtadmErUE5CbXY3SnRXL2RwcWdnUmtTYjIxeDB2ZGg0aWV1ZDFPNHBpd3pBdUJKNXRzbVFpSWlJaUltSUxsY0VpY3VEbDUzdXRudjBDV0UwelRQVG1vZ0o4WGc4cHJWTXBqSW1qdHFZcXZNMnlMQjY5NDYrTU9PWVVLc3BLV0RKL1puaGJhc2R1YkNqTUp4RHc4K0pqdHpOcTdPbWNmZW4xQVBoOXZ6elIvUFBNcVFRREFRQjZadzFsMGR3WkFIaHFxOW02cVNpOFgyMU53M21LZHhZSUJuZTdiVk5SQVM4OGVpdWx4WnVCK25sNS9YNGZQOCtjU3NuV1RmenQ1b2VKM2VucDVSK21mTWJYLzMxamwvTjg5K1VITEpyelBjZU5PNWZUejcrS1M2K2JzTnRyQXJ6MzBtTnNLTXpmWmIzWFcwZHB5ZWFHNnp6MTNXc29HS1Q4VjhOSGw1Y1drOWFwQjQ0OUZNLy9LOHV5OEhtOVdLRVFsbVVGeU04LzhJK2NpNGpJQVJFS0Jxa3MzOGFTK1ROWk1uOG00ODRaei9HblgyQjNyRWI1dkI0bWZmQXl5eGJPWmx2eEpwNThjNnJka1VSRXdqSXpNN3NZaGpFTUdpK0NkOWl4elRDTXdkbloyZDBXTEZpdzY0Y0FFUkVSRVJFNVpLZ01GcEdtVWdUMHI2bXV3dS8zNFhKRkhMQUx2Zm5jQXhUazU0YVgzWkZSSEgzQ21kVFYxdkRqMU04d0RaTlZ1UXZac25GZGVKOFQvbmdSSi96eElsNTYvQTRXemEyZktqbWxiUnBMNXM5azNvOVRXUHp6andDWWhzbTBMejhFSU1JZFNkYmdrZUV5ZU02TXljeVpNWG1QMmZJV3o2T3Fvb3hWdVFzQkdoU21kVFhWVEozMEhsTStleHUvdi81cDQ2N3BtVngyL1gyODh0VGRyRnkya0lKVnkzams5cjl5OWUxUGtKVGNtb252dnNEa1Q5OEtuMlBrY2FjUm41akVGeCsrZ21WWmxHM2J5dnV2UE1IN3J6eEJVa29ia3BKYkV4dVhpTVBweE8velVsZGJUV25KRnE2OTg5OTA2SkxPaHNKODNKRlI5T28zaEl6K1E4bklIc2JObDQvandac3ZiZlIrcWlyTEd0MzIyR3RmRXgwVHQ4ZjM0bjhSREFhcHJxd0F3TEpZZThBdUpDSWlCOHdaRjF4TmhOdk50cTJibURYdEM2cXJ5Z0dZOU9ITGpCeDcyZ0g5UGZKYjFWUlZNR1hpTzBEOWZ3ZUlpRFFuTHBlckJmRGt6dXNzeTBvRC9rRDk5eitmRzRaUnRQUDJRQ0RRRWxBWkxDSWlJaUp5Q0ZNWkxDSk5JMlROeDJHY1hMcHRLeDVQM1FFdGc0ODU2V3hlZnZKT1VqdDJvKy9BSXpqNkQzOGtMcUZGL2JZVC84VDZncFYwNkp6T2c3ZGNTc0R2NDR3THJ1YklZOGNCY01tMTkvRCtLMCt3ZnUxS2p2N0RtU3hmUEk5NVAwNEpuenNoS1psTzNYdXpvVENmNFVlZmhIdW51WHVqb21PSmpmOWxqdUZRS01TMnJac2FaSnY2K2J2a0xwb1RYazVLYVJ0K3ZXanVETDc4Nk5Yd2NyOUJJN25vbWp0eFIwWnh6ZTFQOHViekR6Qm4rdGRzM2JTZUZ4KzduZEVubnRXZ0NCNTI5SW1jZmVuMUdJWkJyMzZEbWZqdS83Rmk2Znp3OXRMaXplR25qWGZXb1V0UGtsdTNZOWhSSjlCL3lDaDZaZzdDRmZITFA1L2Y4bVgzbnA1RStEMzRmVDZLdDcrM2htSE5QYUFYRXhHUkEyTFFFV05JYUpFTVFLOStRM2pxM21zQUNBWUNWSlJ0YTVabHNJaEljN1pnd1lMNXdQeWQxL1h2MzMrVVlSaEhXSllWQ1R5ellNR0M2ZmFrRXhFUkVSRVJ1NmdNRnBFbUVjVE1jUUtsMjByd2V1cUlpMHZZNnpHL1ZkYmdrZnpyK1U4YW5jY3ZwVTBxS1cxU0FmamJMWThRRjkrQzVOYnR3dHVkTGhmbmpyK0oycG9xVE5Pa2M0OCt0R3pWbHZMU1l1SVRraGg1N0ttMDY5Q0ZraTBiT2VHUGYybHc3c0VqeCs1MXp1Q09YWHVGeStEazF1MDRjYWR6RER2NkJKWXRtazFlemx4T1BmZUtjRUVONEhBNnVmQnZ0eE1WRmN2OFdkL3lsNnZ2b0UxcVIzTG0vVURPdkJtY2N2YmxIRGZ1M0hBSjI2VkhCdGZlOVcrMm1zNnAwd0FBSUFCSlJFRlViRnJQb2puVEtWaVZ5NWFONjZpdHFjTG45UkR3K3dnRS9GaVdSVWIyTUFDNjk4NXE5UDE4NnExdjkvNm1OekcvMzBkSjhSWUFyRjk5NFNVaUlyOG8yYktSSDcrZHlNcGxDOWl5WVIxZWJ4MXhDUzNva3pXVWs4NjZoTVNrbEFiN2U3MGVKbi95SmovUG5FSnB5UllTV2lRejhyalRkbnYrdXBwcVpuMDNpZHljdVd3b1hFMVZaUmxSMGJGMDZaSEJIODY0a003ZCsreFR6cDMvbU1vZEZVMXlxM1lOdGxlVWxmRHRwUGRac21BV3BjV2JzU3lMbHEzYTBtL1FrWXc1NmV3RzB5ZnNzSDd0U3I3OTRuMVdMVnRJUmZrMlhDNDNiZHQzWXZDUll6bGl6RGljem9ZZmhUYXNXODNVaWUreWVzVml5cmNWNDNSRjBLcHRlMDQ4NjJJeXM0ZHo5OS9QYVRDcWlNL3I0WW96UndCdzhiWDNNR2pFbUgyNlZ4RVJFUkVSRVJHUnBxUXlXRVNhaE9tdHk3R2lJcTJ5MG1MRFUxZDNRSy9sZExrYUxZSi9iVTlmVU85NEdpa3FPcGI3L3ZNUmxtVTFlTnIxM1BFM2hWK1B2K0grUnM4Ukc1L0ljeC9PYkxEdXVISG5jc1F4cHhBUkdVbHNJNFg0dWVQL1NURGdiL1JMYmNNdytOTWwxM0g4NmVlSG42UTYvNHBiR0hQUzJYUkp6MmcwUSt1MjdSbDc2bm03dlUvTHNuYTdyVG56Kzd5VTFKY0JsdGRqcWd3V0VkbU55WisreFk5VFAydXdybnhiTVRPLy9aeThuTG5jOXVqcjRkOTVmcCtQcHlkY3krb1ZTOEw3bGhadjV0TzNueU1wdVhXajUxKzZhRFlmdmY1MGczVTFWUlVzbVQrVDNKdzUvT09lLzlDbFIrTy9vNkIrRkkydG05Yno0YXRQaGRlZGRkRzFEVWFvV0x0cUdjOCtlQlBWbGVVTmp0MWNWTURtb2dMbXpQaWFhKy84TjYzYmRRaHYrMkhLWjd6MzhtT0Vnc0h3dW1BZ3dOcVZ5MWk3Y2hrTGZwckczMjU5RFBmMjBTL3lGcy9qUHcvY1FEQVFDTy92OS9zb1hKM0hoc0xWWkdZUDMrMDlpSWlJaUlpSWlJZzBaeXFEUmFSSkZCYXVLT3pZTTJ0YmJVMTE4cmFTcmFSMTZHeDNwUDN5ZXcxN0hCa1ZUV1JVOUc2M1IwWEg3UFVjTzRyZ0hmdnZyZ2plRndkNk9PY0RwYVJrSzdVMTFSaFFzcmxnVVlIZGVVUkVtaXZETU1nY01JS0JJOGJRTnEwVFhrOGRFOS83UDFibExxSzBaQXN6cDM3T3NlUCtETUEzbjcwVkxvSU53MkQ0NkpOSWFaUEdncCttc1c3Tml0MWVvMzNuSGd3ZmZSSWR1cVRqY0RqNTZic3ZtRDc1dndRREFiNzg2RFd1dXZYUlJvKzcrZkp4RFpiYnBIWGl6QXV2b1hmV2tQQTZUMTB0eno5OFM3Z0lidDJ1QTRPT1BJNVFNTWpzNzcra3RHUUw1ZHVLZWZIeE83ajE0VmN4VFpPMXE1Yng3b3VQaFAvZ0tUMWpBTDJ6aGxCZVdzTE1ieWZpODNwWWxidUlUOTU2Tmp5aXgxY2Z2eFl1Z284KzRTeUdIZlVIYW11cVdidHFXZmdQek02NDhHcTJiZDNFK3k4L0RvRFQ2ZUtDcTI0SG9HdDY1bjc4VXhFUkVSRVJFUkVSYVRvcWcwV2txWVFNcklWZ0hGdTRaaFg5c29mcy9RaVIzVmk5Y3RuMlYxYU9yVUZFUkpxNWNYOGVUMHhzZklOMXA1Ly9OeDY2NVRJQVZ1VXRDcGZCTTc3NU5MelBxZWRleVhIYjF4OXo0cC80MTAwWHNhbG83UzdueitnL2xJSERqMm53eDBYdE8vZGc5b3l2OGRiVmtyOTgzMzlNYnk0cTRMTjNYeUF5T2liOE5QR2NHVjlUV2I0TmdNU1dLZHo4NE12aFA2b2FPZlkwN3J6cUxIeGVEeHNLODFtVnU1RDBqQUY4TyttOWNCR2NOWGdVNDIvOFYvZ2F2Zm9PNU5rSDYwZjNtRGwxSXFlZmR5VVI3a2lxS3l2QyszUk56NkI5NXg0QXBHZGtoOWRuWmcrbnJHUkx1QXcySFE0TkRTMGlJaUlpSWlJaXpaN0tZQkZwTWdiV1BEQ09YYnI0WjA0KzQ5eUQ5cWxVc1pkbFdlUXNxSjkzT1dTdzBPWTRJaUxOV2t4c1BQbkxGN05zNFUrc1g3dUtraTBiMkxaMVUzaDdUVlY5Q1ZxeVpXTzRkQVVZZWR5cDRkZE9sNHVzSWFNYUxZT2pvbVBadXFtSW5Iay9zR2JsVWtxMmJLQjR5d2E4ZGJVQWVPdHFDUVlDT0p5N2Z1dzQ1Wnp4UkVWRlUxTmR5Wkw1c3loY25jZTZOU3Q0NHE2cnVQV1IxMmliMW9rMU93MVpQV1RrOFExRzEwaEliRW5Qdm9OWVBPOEhBTmFzWEVaNnhnRHlsLzl5ekpISE5uejZPSFBBQ0tLaVk2bXJyU1lROEZOVWtFK1g5QXk2OXV3YnZyK1hucmlUbWRNbU1XVGs4UXdZTmhxbnk3VVA3N1NJaUlpSWlJaUlTUE9rTWxoRW1rd29ZRTB5bmRZTmVVc1dScFJ1SzZGbGNvcmRrZVFnVkxxdG1LV0xmZ2J3VzRTbTJKMUhSS1E1ZSsyWkNjeVovblY0T1M2K0JhMVRPN0toTUIrQTBQWW5hQ3NyU3NQN3hNUWw3REtsUVZSVTQ5TVl6UGptRXo1NDljbndFTXRSMGJFa3QyckgxbzNyOFB0OUFBUkRRUnlOZk93WWZ2UUo0YWtQamovOVFoNjc4d3JXcmx4R0lPQm55c1IzdU9ES1c2bXUrdVdKM2NTa1hmKzdJUzQrTWZ6YTY2a3ZvR3YzY2t4c1hBSjF0ZFVBZU9wcWdQb25xTGR1V3MvS1pRc0F5TXVaUzE3T1hDYSsrd0tYMy9Bdk9uYnQyZWo5aTRpSWlJaUlpSWcwZDZiZEFVVGs4T0dsTHQ4eXlQWDdmY3o5NlR1NzQ4aEJhdjZjSHdrR0EyQlpLL3llNEVxNzg0aUlORmMvei93MlhBUVBHRDZhaDErYXhNTXZUK0t5ZjB6WVpkK0lDSGY0ZFYxdE5jRmdzTUgyYlNXYmR6bW1yR1JMdUFodW05YVpPNTk0bThkZm44enRqNzVPOUsrR3B0NGJoOFBSWU43ZHJadldBL1hsOGc2VlpkdDJPYTVpcDNYeENTM3FqNG1KKytXWW5VcHVxQjlkWXVkMWNkdVBpWTFMNExxN24rWWY5L3lINGFOUHdyMjlEQzh0MmNKclQ5KzdYL2NpSWlJaUlpSWlJdEtjcUF3V2tTYXpPUkNvc2l4bVdwWmx6ZnorRzBLLytxSlpaRzlDd1NEemZ2b2V5N0lzeTJCdXFOWlZZbmNtRVpIbWFzM0twZUhYSTQ0NUpWeDhybHkyNndqN0tXM1NNTTM2andhaFlKQUZQMDBMYjZ1dHFXTCt6RzkzT2FadzlmTHdFOEg5Qmg5SjI3Uk9BR3padUk2S3N2Mzc4UndNQmxtNWJGRjRPUzRoQ1lET1BmcUUxLzA4Y3lwK255KzhYTFp0S3l1Vy9CeGU3dHF6WC8weDNYODU1cWZ2djJ4d25VVnpwK1AxMUFIMVJYUGI5bDNDMXdmbzNqdUw4Nis0aGJ1ZWVKc0lkeVFBbXpjVTR0ays3TFZqcHlHamZWNFBkYlUxKzNXZklpSWlJaUlpSWlKTlRjTkVpMGpUS1Nqd1dPbjlaaHVHY2ZIV3pSdWkxaGV1cFdPWGJuYW5rb1BJaHFKQ05tMWNqd0UreTJMT2xpMkw5UzI4aU1odXVDTWp3NisvL09oVkFuNGZXemF1WjlLSEx6ZXlieFFaMmNOWi9QT1BBTHp4bi9zcHlNOGpMajZSbjc3L2t1cXE4bDJQMldrbzZkblR2eUsxUXplQ3dRQmZmUGpLUHVXYjkrTlVJcU9pcWEycFl0SGM2YXhic3p5OGJlRHcwUUFNSGZVSHZ2endWV3BycWlqZXNvR0hicjJNQWNOR0V3ajQrZW03TDhKRFVhZG5EQWdQNVh6MENXZVNNMjhHQUhOblRLYTJ1b3J1dmZ0VFhsck1qMU0rRFYvam1KUFB4cmw5THVOSDc3aUMzdjBHMHpVOWs1aTRCQXJ5Yy9IN3ZBREV4aWZpam93QzZvZlpka1c0dzl0ZWV1SU91dlhLSXIxUE5sM1NNL2JwdmtWRVJFUkVSRVJFbXBMS1lCRnBVaUVqbE9Nd3pKSzZ1dHIySy9NV3F3eVcvYkptVlI3VmxSV0FVV1VGUWovdjlRQVJrY1BZZ0dHaitlYXp0d2tGZytUbjVaQ2Zsd1BVRjZjcmxzN2ZaZi9UTDdpSy9Md2NhbXVxQ0FUOFRQdmlmUUFNdzZCTGo0d0dUeG9EZEUzUEpDbWxEYVhGbXluZlZzekxUOTRKUUdySGJzVEdKMUpkdVd1QnZMT1AzM2k2MGZYRFI1L0VnT0hIQUJBVEc4OWwxOS9IODQvY2dyZXVsZzJGK2VINWpuZG9rOXFSaTY2NU03eWNucEhOcWVkZXdhZHZQd2ZBMGdXeldMcGdWb05qc2dhUDR2alRMZ2d2VjVhVjhPVkhyemFhWjl3NTR6RU1JL3hlRERyaVdHWk5td1JBN3FJNTVDNmF3OFhYM3FNeVdFUkVSRVJFUkVTYUpRMFRMU0pOcW1qNWtqekxZb1BmNTJQWmt2bDR0Zy9WS0xJM1BwK1haWXQzL0RzVDJseVl2empIN2t3aUlzMVpXcWZ1WEhIVFEzVG8wcE1JZHlTSkxWTTQ0WThYY2ZhbDF6ZTZmK3UyN2JueC9oZklHanlLcU9oWVhCRnVPdmZvdzFXM1BrYXZmb04zMlQvQ0hjblZ0ejFPbi83RGlJcU9KVG9tamlFangvTDNPNTdFNFhRMWNvWEdHWVpCVEZ3Q3Zmb041ckovVE9EOEsyNXBzTDFuNWtCdWUvZzFSaDUzR3NtdDIrRjB1b2h3UjlLaFN6cW5uRE9lZno3d0Vna3RraHNjTS9iVTg3aiszbWZKR25JVThZa3RNUjBPb21QaVNNOFl3Rit1dnBQTGI3Z2ZoOE1SM24vNE1TZlR2bk1Qb3FKamNUcGRKTGR1eDhEaHgzRFQvUzl3eEpoVEdwejdqeGRldzhqalRpT3haUW9PcDVQazF1MUlhdGw2bis5WFJFUkVSRVJFUktRcDZjbGdFV2xxQVNzVWVzdHdPSVl1V2ZRemhXdFhrZDZycjkyWjVDQ3dhY042RnN5cmY3TExzbmdaMEtUVElpSjdrWkU5akl6c1lidXNmKzdEbVkzdTN5YTFJK052L05jdTYzdG5EZUdrc3k1cGRQK3JibjEwbC9VUHZ2RHBMdXNpbzZKM2U5MjlTV21UeWptWDNiQmZ4M1RyMVk5dXZmcnQwNzRuL3ZFaVR2empSZnUwYjFSMERPZGNkc04rNXhFUkVSRVJFUkVSc1lPZURCYVJKbGRiRm56ZHdpcXNxYTVrOHVjZjJSMUhEaEtUL3ZzTzFWVVZXSmExdHFZMDhKTGRlVVJFUkVSRVJFUkVSRVJFbWp1VndTTFM1SXFMYzZ0RFFlNEFBck5tVEtGd3pTcTdJMGt6VjdCbUZUOTg5eFdXUlJCQ0R4WVg1MWJiblVsRVJFUkVSRVJFUkVSRXBMbFRHU3dpdGdqVkJyNEFhemJBMjYvOUI1L1hZM2NrYWFaOFhpOGZ2L055L1lKaC9Sd0ltVi9ZbTBoRVJFUkVSRVJFUkVSRTVPQ2dNbGhFYkZGVXRLek1DbG52WUZuZVZjdVhzbmpSUExzalNUT1Z0M1FoSy9KeUFQeEd5UHE0YUdYT0pyc3ppWWlJaUlpSWlJaUlpSWdjREZRR2k0aGRMQXUrdG1CdFhXME5VNy84aE9xcVNyc3pTVE5UVjFmTHRHOG1VbGxSRHJESkh3aCtBb1JzamlVaUlpSWlJaUlpSWlJaWNsQlFHU3dpdGlsY3NYaHRDT3RCeXlLNE5HY2UwNy9WNkwvUzBBL1R2bUwrbkIreExJTEJZUEMrb3RYTDh1M09KQ0lpSWlJaUlpSWlJaUp5c0ZBWkxDSzJXcmQ4OFR0Z3ZSRUlCUGo0blZmSVhiTFE3a2pTVEt4YXZvVDMzbmllUU1DUFpWbnZyRnU1NURXN000bUlpSWlJaUlpSWlJaUlIRXhVQm91STNmdzFIdit0RnVUVjFGUlp6eng2RjBYcjFtSlpsdDI1eENhV1piRnB3enFlZmVJK2FxcXJMTXV5VmxpaDBOMkEzKzVzSWlJaUlpSWlJaUlpSWlJSEU1WEJJbUs3NG9MY3JhR0FkWk1CSldXbEpiejJ3dU9VYk4xc2R5eXhTWG5aTmw3N3Z5Zll2SEU5WUZSYUlXNVp0MnBKZ2QyNVJFUkVSRVJFUkVSRVJFUU9OaXFEUmFRNUNLMWJsVFBac3F4L1daWkY3cElGUFAzb1hWUlZWdGlkUzVwWVpVVTVUejEwQjBzV3pzV3lMSUpHOEo3Q2xjNUpRTWp1YkNJaUlpSWlJaUlpSWlJaUJ4dVZ3U0xTWFBnTFZpeCswckpDZHdkRG9kcVZlVXVZY050VmJOcXdqbEJJUGVDaHpySkNiTnF3bm9mdXVaN2x5eFlSRElicWdrSHJydlY1UzU2QStSb2VXa1NhRmJjN0FvZkRKQlFLNGZONTdZNGpza2QrbjQ5Z01JaHBta1JHUmRvZFIwUkVSRVJFUkVTYW1NcGdFV2xXQ2dLMUR4SzBic2VpY3QzYWZCNjk3NTk4UDJVU2ZwL1A3bWh5Z1BqOVByNmY4Z1dQLytzV1ZxL0t3NEphRE91ZVFIWHhvM1puRXhGcFRFcHlFaTZYRTUvUFEzblpOcnZqaU94UlZXVVozcnBhSEE2RE5xMWEyaDFIUkVSRVJFUkVSSnFZMCs0QUlpSU41T2Q3QTJscHp6dWprMG94amVjMnJDK0lldU9scDVqejR6Uk9QZnRDMG52MXd6VDFkeXlIZ2xBb3hLcmx5L2owdzlmSVc3b0lUMTF0ZlJGczhUZGZaZkVIR3pkdXJMVTdvNGhJWTVKYnRpREM1Y0xuOVZKVXVJWkFJSURUcWYrc2x1WW5GQXBSdEs0QWo2ZU8ySmhvV3FrTUZoRVJFUkVSRVRuczZGc3JFV2wyaW9xSzZxRG85YlQwaklWT0hLL1cxZGIyeTFrNHg3RjA4WHl5QmczbnhIRi9JcTFEWnlJam80bHd1KzJPSy92QjUvWGk4ZFJSdEc0dGt5ZDl5TSt6WnhBTUJyRXNLNFRCNGtEUVA3NW9aZTVjdTNPS2lPeUoyeDNCc1VjTjU3VjNQdUc3S1o5ejNFbG4wTHBOcXQyeFJIWlJVMVhKVjUrOVR5Z1U0b1N4bzRqVWZ6ZUppSWlJaUlpSUhIWlVCb3RJczFXMFl1bml0cDE3bmU1MlIvelZ3amdsR0F6MG5qOTdCZ3ZuL2tocSswNTA2dEtEdHFrZFNHcVpRbFIwREpGUlVUaWRFWGJIbHAwRUFuNDhkWFY0Nm1vbzNWYk14cUpDQ3RmbVU3UitMYUZnRUFETHNsWlloakhSQ2dTZkwxcVZ1OGJteUNJaSsrVHFLODVuK3N4NXJDMHM0czRieG5Qc0NhZVIzanVUdVBoRVhDNzlMaEw3K0gwK3Fxb3FXTFY4S2Q5OCtURTFOVlYwYk4rT0cvOStpZDNSUkVSRVJFUkVSTVFHS29ORnBGbmJ0RGF2a0c3ZDdtNVA1RXVHMHpIR2hNdERvVkQyK3NJMXJDK3M3dzNka1ZFNEhVNU1wd1BUMEJEU3pZbGxoUWdHZ2dTQ0FYeGVENVpsN2JTTkhNdmd4YURQK0tiSXJGNUhmcjdYeHFnaUl2c2xQaTZXQ1hkY3k0T1B2Y0RTdkZWODlNNUxSRVpHRVJ1Zm9ESlliT1gzKzZpdXFzUlRWei9iUW5yM3p0eDgzV1hFeDhYYW5FeEVSRVJFUkVSRTdLQXlXRVNhdi94ODczcFlUZjMvWGtqcjBqUFQ0WEtmWlpqR1NBT3JzOGRURzJGWWhzTXlMQlBVQmpjdlZzaXdqQkNHRlFSOG9SQ0ZwbUhOSUJUOG9HRGxzaHk3MDRtSS9DK0dET3pMYTg4L3lBMjNQOHozUDh6QjQ2bkQ0Nm16TzVaSTJOQWgvWG42b2R0SVRJeTNPNHFJaUlpSWlJaUkyRVJsc0lnY2RJcldMRjhDTEFGSVRrNlBpMHh3dG5hYVZxemxNS01OTkU1MGMySVI5UG1Eb1ZvalpGVFhHdDZ0cGZuNWxYWm5FaEg1UFNVa3hQSGkweE9vcUt4bXk5Wmlpb3RMcWEzejJCMUxEbU5SVVc1YXBiU2tWVXBMRWhOVUFvdUlpSWlJaUlnYzdsUUdpOGhCcmFSa1JSVWxWTm1kUTBSRURtOEo4YkVreE1mU28xdG51Nk9JaUlpSWlJaUlpSWlFYVRoVkVSRVJFUkVSRVJFUkVSRVJFWkZEa01wZ0VSRVJFUkVSRVJFUkVSRVJFWkZEa01wZ0VSRVJFUkVSRVJFUkVSRVJFWkZEa01wZ0VSRVJFUkVSRVJFUkVSRVJFWkZEa01wZ0VSRVJFUkVSRVJFUkVSRVJFWkZEa01wZ0VSRVJFUkVSRVJFUkVSRVJFWkZEa01wZ0VSRVJFUkVSRVJFUkVSRVJFWkZEa01wZ0VSRVJFUkVSRVJFUkVSRVJFWkZEa01wZ0VSRVJFUkVSRVJFUkVSRVJFWkZEa01wZ0VSRVJFUkVSRVJFUkVSRVJFWkZEa01wZ0VSRVJFUkVSRVJFUkVSRVJFWkZEa01wZ0VSRVJFUkVSRVJFUkVSRVJFWkZEa01wZ0VSR1J3MHpRRVFxQUZiS3c4QWNEZHNjUkVaSERYQ0FZd0xJc3NJeFF5TUp2ZHg0UkVSRVJFUkdSUTRuS1lCRVJrY09Ndytzc01UQ3FBLzRBSlNXbGRzY1JFWkhEWEZsWkpWNnZEN0E4SWI5M3E5MTVSRVJFUkVSRVJBNGxLb05GUkVRT016N2YxcTBXVkh0OWZ2SldyTUhuMDBOWUlpSmlqMEFnU1A2YVFtcnJQQmhRZzYrcXlPNU1JaUlpSWlJaUlvY1NsY0VpSWlLSG1ZMGJOOVppV1Jzc3kyTDZ6SGtzWHJhQ1VNaXlPNWFJaUJ5R2lqWnU1dHZwc3dtRlFsaUdWVlJVVkZSbmR5WVJFUkVSRVJHUlE0bkQ3Z0FpSWlMUzlCSmJ0RjV2bUp4WldWVVR1V2h4THYvZjNuM0hWMVhmZnh4L24zTnZidllraEpFUVFsaGhiMlNMQ0U0VTl4NVU2K2h5MUo4LzE2K3RyYlcxVm10cnNkYmF1a1ZFclF0QkVRVFppT3dOZ1F4Q0lKQ1F2Vzd1UGVmM1IrRElsWmtBM2hCZXo4ZkR4K09lOFQzbmN5NFhIeVR2Ky9sK3cwSTlDZzMxeU9QeHlPTUpDWFo1QUlCbXJOYnJWWGw1aGRadnpOVExyMDNWb3FVclpkc3E5VnYyVDh1S0NuS0RYUi9RbkxScDB5Yk5NSXlySkxrbFRkbTllM2RPc0dzQ0FBQUE4TU55QjdzQUFBRHd3OHZPWExNa3JXdnZSeVM5c0MxcmgvSDRVNVBVSWlGT2tSSGhDZ25obndjQWdGUEg3N2RVNS9PcHJLeENSZnRLWk51MmJWdlc3M1pzV1RzLzJMVUJBQUFBQU5EYzhOdGVBQURPVU5tYjEvdzdOYU9YenlYWGc5NWFiK3Y4WFh0Q0pDUEVNSmc1QkFCdzZ0aTIvSWJzT2tsMXRyVFh0dXhuYzZ6cS93UzdMZ0FBQUFBQW1pUENZQUFBemx4MXVadld2dHl1VTgrdkRKZTd2MkhicldUWXJXUVlVY0V1REFEUWZCbTJWU25ES0xBdDdmSDVmY3Z6dHEzUERIWk5BQUFBQUFBMFY0VEJBQUNjNFhaa3J0c21hVnV3NndBQUFBQUFBQUFBbkZ4bXNBc0FBQUFBQUFBQUFBQUFBSng4aE1FQUFBQUFBQUFBQUFBQTBBd1JCZ01BQUFBQUFBQUFBQUJBTTBRWURBQUFBQUFBQUFBQUFBRE5FR0V3QUFBQUFBQUFBQUFBQURSRGhNRUFBQUFBQUFBQUFBQUEwQXdSQmdNQUFBQUFBQUFBQUFCQU0wUVlEQUFBQUFBQUFBQUFBQURORUdFd0FBQUFBQUFBQUFBQUFEUkRoTUVBQUFBQUFBQUFBQUFBMEF3UkJnTUFBQUFBQUFBQUFBQkFNMFFZREFBQUFBQUFBQUFBQUFETkVHRXdBQUFBQUFBQUFBQUFBRFJEaE1FQUFBQUFBQUFBQUFBQTBBd1JCZ01BQUFBQUFBQUFBQUJBTTBRWURBQUFBQUFBQUFBQUFBRE5FR0V3QUFBQUFBQUFBQUFBQURSRGhNRUFBQUFBQUFBQUFBQUEwQXdSQmdNQUFBQUFBQUFBQUFCQU0wUVlEQUFBQUFBQUFBQUFBQURORUdFd0FBQUFBQUFBQUFBQUFEUkRoTUVBQUFBQUFBQUFBQUFBMEF3UkJnTUFBQUFBQUFBQUFBQkFNMFFZREFBQUFBQUFBQUFBQUFETmtEdllCUUFBQUFBQWdKT3ZkYWQrTGQydXVqYW1aU1NacHNIUC8yZWdxanAvci9BUVY2aHMyMTN0c3dhbmRlMGRIdXlhRUJ4K3c3QU5xNjdTdHN4ZE8ycEs4cFdYVngzc21nQUFBUERETUlKZEFBQUFBQUFBT0RuYWQrNTVzVXp6cDZacERKQnRoTnVHN1pKdG1KTE56LzluS0ZPMkljT1FaY3NPZGkwSU1zT3dETmwrVy9KSnlqZHNmZUZWN1I5MmJ0cFVGT3pTQUFBQWNPcnd3eUFBQUFBQUFLZXh0bDI2SkhxTThFdGs2Q2VHWVF3NnNOL2xjaWtzTEZ5aG9XRXlESDc4Qjg1MFBwOVBOVFhWcXEydCtXNm5iVmZZMHRzeTdOZXlONjVaS3ZHbEFRQUFnT2FHbndZQkFBQUFBRGhOZGVqU280OXR1djlrU0tObEdLRWVUNmg2OXg2Z0Rta2RsWkRRVWxGUjBZcU1pSkpwbXNFdUZVQVEyYkpWNS9XcW9xSmNaZVdsS2lqSTE5cTFLNVczTTZmK3VHM3ZsR1cvVUdIVVRpcmN2TGs4eU9VQ0FBRGdKQ0lNQmdBQUFBRGc5R09rWnZTNTJHWG9IN2F0bElqd1NHUG9zTE4xMFFXWEtUbzZWaTZYbXdBWXdHSFp0aTNMc2xUbnE5T21UV3MxN2JNUGxKVzFWYlp0ZVMxYjcvbFVleTlUUndNQUFEUWZoTUVBQUFBQUFKeGUzR2xkKy81U3B2MklJU091UzVmdXV2ckttNVdlM29YcG9BRTBtTmRicTFtenAydjZqQTlWVlZVaDI3YVgxRm0rdTNkdVdiODYyTFVCQUFEZ3hMbUNYUUFBQUFBQUFEaCtxUm05YmpjTjQyblROS09HRHp0SDExM3pJN1ZybDBZUURLQlJYQzYzMHRPN3FHVmlrbkozWkttcXFqTEZORng5SW1JU3Zpd3YzbHNhN1BvQUFBQndZZ2lEQVFBQUFBQTRUYlRQNkRYVWxQbUNZUmdKUTRhTTBrMDMzS0c0dVBoZ2x3WGdOR2VhcGxKUzJxdFZVaHV0MzdCYXRiVTF5UzYzSzZLa01HV210TXNLZG4wQUFBQm9QTUpnQUFBQUFBQk9BL0hwNmJGaDd0Qm5KR05nY25LcWNjM1Z0eW94TVNuWVpRRm9SaElUVzhubjgybno1ZzJHYkhXT1NyQTJsaFVWYkFwMlhRQUFBR2c4TTlnRkFBQUFBQUNBWTR2eFJOOXUyTWFGSVNFZTQ2b3JibFpxdXc3QkxnbEFNK055dVhUZXVFczBZTUFRR1laaTNhYWVhZE9oWC90ZzF3VUFBSURHb3pNWUFBQUFBSUFtcm0yWExva2hwbWVXRE1OMTNiVS8wckJobzFrakdNQXA0WGFIS0tOclQ2MWZ2MXBsNWFYeGJyZWRXRkpZOEdHdzZ3SUFBRURqMEJrTUFBQUFBRURUNWdveFEzOHRTZTNicDZ0L3Y3T0NYUStBWmk0cUtscWpSbzJUeStXV2JPT0NsQzdkQndlN0pnQUFBRFFPWVRBQUFBQUFBRTFZdTY0OSs1bUdhNEpwdWpSbzREREZ4c1lIdXlRQXpaeHBtdXJUWjZCYXRFaVVMY1c3elpBYjFiMjdKOWgxQVFBQW9PRUlnd0VBQUFBQWFMcE0welF2czIwN0pTb3FTZ01IREpQTHhZcFBBRTY5eEJZdE5YalFTQm1HWEpMR3QvZTdrNE5kRXdBQUFCcU9NQmdBQUFBQWdDWXFKYVZIbkdFYll3M0RNQWNOSEs2a3BOYkJMZ25BR2VTOGNSY3JPanBXaG1Ha1MvYXdZTmNEQUFDQWhpTU1CZ0FBQUFDZ2liSWl6Q1FaNmlWSjU0NjVNTmpsQURqRFJFWEZhRUQvSVpJa1ErWlZRUzRIQUFBQWpVQVlEQUFBQUFCQUUrV1JlWmtoSXlLdGZVZTFiczBNclFCK2VDTkdqSkZoR0RKTVhkeXFWYXZJWU5jREFBQ0FoaUVNQmdBQUFBQ2dhVEprR3RkSjBxQkJ3NE5kQzRBelZHS0xsbXJUSmtXU0VSSVcxL3JhWU5jREFBQ0FoaUVNQmdBQUFBQ2dDV3JYcVdlNlpQY0tDZkdvVzBhdllKY0Q0QXdWR2hxbURoMDY3OSt5cnd4cU1RQUFBR2d3d21BQUFBQUFBSm9nMCszcVl4aUdHUi9mUWhHUnpNeUs1cW1zdEZoK3YvK1VYYis2dWxLNU9abW43UG8vdE1xS3NoLzhuaUVoSHJWcTFVYVNaSmhtRDBudUg3d0lBQUFBTkJyL2VBTUFBQUFBb0FreVpQV1JYRXBzMFZKaG9XSEJMdWNIVlZOZHBWZGZmbHE1T1Z2VmI4QUlYWFBEVHdLT2U3MjErbXJtaDFxeGZJRktpZ3NWRXVMUkxiYzlvT2lZT0wzeHlqTXFMeS9WK0FrM2ErandjU2UxcnN3dDYvVGkzeCtYSkxWcDIxNy84OGl6Si9YNkoxUGgzbDM2NCs5K0lVbUtpSXpXRTArOWVzd3hSM3ErNnVwS3pmajBIYlZxbmFMaG95NElHUFBPbTVQMDdUZHpBKzZ4UFhPRFh2amJyeVZKdDl6MmdQcjBHM3JZKzVXWGwyalNYMytsNkpnNDNYanJ2VXBJYU5tNGh6Mk1tdW9xdmY3S3M5cTJkYjFNMDlTamovOURNVEZ4eHh5M2ZOazhUWDdqK1ViZjk3SEgvNkdFRmtrQjc4SDMzVFR4ZnZVYjhOM1U3NlVsKy9TbjM5K3IydHBxeGNVbjZ0RmZUNUxMSGZnck84dXl0R2orRjVveDdSMWRmdlh0R2pqNDdFYlgyRkNtYWFwRmZLSkNRa0xrcmZPR0pxZjNTZCs1ZmZXV0g2d0FBQUFBbkJEQ1lBQUFBQUFBbWlTemx5UWx0R2lwMEJNSWd5c3J5clJnM3VmYXNPNWJGZTdkTGErM1Z1RVJrWXFKaVZmSHpqMTB5V1UzeSswT0NSaFRVbEtrdUxnV0oxWitBNVNXN0ZOc1hJS3p2V1h6R21WdVhTZEpXcnA0dHNhTXUxeUpMVnRMcWcvRlhuN3hTVzNQM09DYzcvZjdWRk5UcGZWcmwybnZubDJTcEZsZmZIRFN3K0FqcWEycDFxTVAzdXhzLytiM0x5c21OdDdaL3ZTak56UjM5aWVTSkpmTHJWLzg4a20xUysyb1R6NThYVjkvOWVrUnI5c2lzYlVlL2Mya1UxZjRjWHJ6MWVlMGVlTXF1Vnh1dFd2ZlNhbnRPNTN3TmN0S2kvWFBTYjlWVWVGdUZSWHUxdVRYLzZhZjMvOTdQZi9zbzhyUHp6bm0rTWNlZjBIUjBVY09kOFBDSStTcjg4cnY5OG52bCtiTm1hYnhFMjQ2NGJwUGhxaW82SUR0ano1NFJiVzExWktra3VKQ2JkcTRTajE2RFF3NHA3YW1Xak0vZjA4MU5WWDY4UDMvcUhPWFhvcU5TOUJUVDl5andzTGR4MzN2RHVrWit0bTl2MnR3elhIeENRb05EWk8zemh2cWNsbXBrZ2lEQVFBQVRoT0V3UUFBQUFBQU5EMHV5VWlYcEJZSmlmSjRRaHQxa2R5Y1RMMzg0cE9xcWl3UDJGOVpVYWJLaWpMdHlzL1JCUmRkSzdjN1JGNXZyYjZZUGxXYk5xelV2bjE3OU1kbjNqcnhwemlLdlh2eU5XZld4OXE0Zm9XUzIzWFFqKzkrMURuV0xyV2p3c01qVlYxZHFWYXRVeFFYLzEwd3ZXSGRjaWNJZHJuY0dqN3lmSVZGUkNxaFJaSmNMcGNXTFp3cDI3TFVOYVBQS2EzL2VHVm5iUTRJZk1kUHVFbnRVanNHc2FLR3UzRDg5ZHBjVVhVcUFBQWdBRWxFUVZTeWVZMzhmcC9lZXZVNTNmL1EweW92SzFWMVZZVXE5azliYkZsKzVXVFY1NE1GQlR1ZHNYdjM3RkpPMWhZbHRteXR5S2dZU2RMdVhUdjA4b3RQcXFTNFVGSjk2SDN6ajM0cHFiN3J1ODViZTh5YWJNdFczbzd0bXZUWFh4M3hIT3VnNmFmbnp2NVlDK2JOT09LNTl6LzRKN1ZxbmFLa1ZzazZlOHdsKys5aHlUQy9XMkhOVjFjbnYrVS81TXNaaXhkK0tXOXRqUXpEa0dmL3NUWnQyK3VPbnp6bW5GTlpVYTdKYjlaM0hJZEhSSDAzZHNGTXJWbTFKT0I2VTk2YXBKL2YvNlJhdFU1MjlvVkhST3JDOGRmci9Ta3ZxYWE2U2g5TWZWbTMzZm1RTE11U2JWbEhmSzVEM3BNR25IdXd1TmdFaFhyQ1ZLN3lVTU0wMmpmcUlnQUFBQWdLd21BQUFBQUFBSnFZVmgxN3Q1RHNVTk4wS3pJeVNvWmhOUGdhbG1YcHJWZWZjNEpnbDh1dHJ0MzZLRDYrcFNvcVNyVXJQMWQ3RGdydHFpckxOWGYyeDVLa2tFYUd6dzJSbTVPcHBZdG5TNUtTMVNIZ1dIeENTejM2bXhlMFo4OU90VTFPQytoYzNya3p5M25kdTk4UVRianlSODUydTlTT2V2VFhrMVJaV2Q0a0FsZXZ0MVpUM3BvazI3WWxTZDE3RHRDb2M4WWY5dHlXU1czVVBxMXJ3TDZvNk5oVFh1UHhhSmZhVVdlZk0xNXpaMytpb3FJQ3JWMjlWT3ZXTE5QNnRjdWNjMnFxcS9UOFh4NDlaT3lNYVpNMVE5SU50OXlqQVlOR2FlM3FwWHJuelVsT0oyekxwRGE2K3hlUE81M2hRNGVQVTJucHZtUFdGQm9hSnR1eWppczRsaVRidG85NnJtWDVuV2NOajRqVW92bGZhUFdxSlhyZzRXY1VHUm10NWN2bWFmcW5rOVd4VTNkZGZkMWR6cmc5QmZsTzJOK3hjdzlGN1ErOHd5TWkxUzYxbzJwcmErUUpEVk5GZWFrekpqS3l2ak40NithMSt2Q0RWeVJKVVZFeHV2cjZ1L1hHSzM5UlZWV0YvdldQSi9Teis1NEltRHI3cktIbmFzbkNMNVczWTd2Q3dzSlZWK2ZWME9IalZQbTlMM3ZzM1pPdmRXdStrU1QxR3pCQ2NmR0p6ckhHVHNVZEVSRWh0OXN0dzdiZGhwUnc3QkVBQUFCb0tnaURBUUFBQUFCb1lreXJMdHd3UXQybWFUUzZLM2huWHBhS2lncWM3ZHZ2ZWtSZHV3VjJ5Mjdkdk9hUUthSWJ5cklzR1liUnFNRDZhQ0lpbzVUV29lc2grLzArbi9NNkt1clFzRFNoUlpJU1dpU2QxRm9hYS9xbms1MXBxMlBqV3VqYUczOTJ4SE03ZHU0WkVESTJOZWRmZEsxeWN6STE5cndyMUxWYlg2MWJzK3pZZ3c1ajA4WlZUaERjTHJXakp0N3h2d0hkcXQ5ZmsvaG80aElTTmVHS2lRSDdMTXZTbHMxcmxOR3Q3MkhIWkczZnBMVDBESDMvMHhvZDg5MjAzcHMzcm5JQzNtOFdmNlZ6eGs3UXRxM3JWVkpjcU9YTDVxbFB2MkhPTk00cnZwM3ZqQnM0ZUhUQU5kK2QvS0xXcjEybVVhTXZWcTgrWnpuN0l5S2lsTGwxdmY3enI2Zms5L2xrbUthdXYrVWVaWFRycXl1dnVVTlQzM2xSSmNXRit2dGZIdFZ0ZHo3c2ZMSEJORTFkZGQxZHF2UFdLcjFUZDBuU09XTW5IUEtNOVdGOWZSZzhaTmhZZGVyUzg0anY0ZkVLQ2ZISWRMa2t3ekJ0MlpFbmZFRUFBQUQ4WUFpREFRQUFBQUJvWWp4dVY0UnQyeTdUTkJVYTJyZ3d1SzdPRzdBZG41QjR5RG1kdS9hV0pEMzF4RDNhdXlmL3U3SGVXajN3aTZza1NUZE52RS85Qm96UWUxTmUwcEtGWDBxU0xycmtCc1hHdGRBWDA5L1Z2cUk5K3RYdi9xbVkyQVN0V3JGUTY5WXNVMTd1TnBXVUZNbmxkcXRObTFRTkgzV0JCZ3dhSmFsK3JkamYvdDhkQVhWc1hML0N1ZDl2ZnYreXZONGEvZkYzdjVBa1JVUkc2NG1uWHRXbURTdjE4b3RQQm95YlAvY3p6Wi83bVZ4dXQ1NStib3FXTEpxbDk5NzVweVNwVjUrek5QSEhEenJuMnJhdGI1Zk8xZUtGWHlvL1AwZUdwS1JXeVJvMFpJeUdqenova0RCNzJaSTVXakQvYyszT3o1VW5ORXk5ZWc5V2oxNkRqdU9kcjdjdGM0UG16LzFNa21TWXBtNmFlSi9UTmRwWWRYVmVMVjR3VTZ0V0xGSkJRWjdxdkY3RnhNU3BVNWRlR24zdXBXcmRwdDF4WDZ1aHorZnhoQWFzTlh2anJmZks4dnYxd2RTWHRYTDVBa1ZFUnV2Ulg5ZXZiNXlUdmNYNXM3cnVwcCtyWjY5Qjh1ei9IRjkyNVkrY2FhTnZ1T1VlZmZyUkcxcTJkSzR1R24rOVJweDlrY3lEcG1VK2x1am91SUJPNjlyYUdyMzFXdjM2eGludDBuWFJKVGNFbkw5NDRaZGFzMnFKcXFzcmRjUE45d1NzNjN5d2dZTkhhL3FuazFWVFhhWDVYMC9YOEZFWDZKTExiOUhtVGF0VlVseW85OTk5U1IzU00yU2FwaGJPLzF5U0ZCa1ZvOTU5aHdSY3A3eThSSklVRzUrbzZ1b3FTZlVkK3F0WExkYjdVLzRsdjcvK2l3M25qcnRjYmR1MlYxbHBzYnIxNks5aEk4N1RvZ1V6VlZaYXJMLy81VEZkZWMwZDh2dDlBUjNBY2ZHSnpwY2UxcTVlS3ArdlRna0pTV3Jmb2N0eHYzOE40ZkY0NURKTjJiYnRzbVVTQmdNQUFKeEdDSU1CQUFBQUFHaGliTXVJTU4xeUc0WXBUMGpqd3VBMmJWTVZFdUp4UXVGWC92V1Vycmo2RG5YSjZIM0M5ZVhtWkdyZHA1TUQ5bFdVbCtydDEvOFdzTS92OXlrbmU0dHlzcmVvb3FKTVp4OWhpdVJUemJadHZmUG0zN1Y4MmJ5QS9Yazd0aXR2eDNibFptL1JEYmZjNCt6LzlLTTNOSGYySjg2MnoxZW5wWXRuYS9PbTFjZDFQMjlkcmQ1OTZ3Vm4rL3dMcjFGNngyNG45QXdWRldYNjF3dFBhR2RlVnNEKzR1SkNMVnM2Unl1WEw5Q050OTU3U0NCNU9BMTV2azBiVm1yVHhsWE9kbXhzZ3M0Wk84RlpOL2RBZUdzYWhzSWo2alBDZzd2WlBaNVFaNzlVMzJGNjE4OS9wYWlvV0szNGRyNFd6ZjlDa2pSbjlpZEtiTmxhTzNLM0g3TitTWEs3M1RyM3ZDdWM3ZEtTZlhybDVUOHBMM2ViSkdudVY1K29kOThoU21tWExrbXFycTdVckM4K2tGUS9QZk16VHoyZzYyNzhxYnIzSEhqSXRVTkR3elJzeEhuNjZzdVBWRnBTcEhselB0UFk4Ni9RaENzbTZ2WC9QQ092dDFhNXVabkt5ZHJpVE1NKyt0eExEMWxMdUt5MDJIblBEcHdYRVJtbHdyMjduU0JZa21aOThZRlQyL2Y1L1Q2MVNHeWw5OS85VjhBWE50cW5kWEhDNEtudi9GTlZsZVhxUDNEa0tRdUQzZTRRaFhnOE1nekRzRzA3VEpJaHlUNGxOd01BQU1CSlJSZ01BQUFBQUVCVDR6TERiZHM0b2M3ZzhQQkluWC9SdFpyMjhadVNwTDE3ZHVtbEYzNm4xUGFkTlByY0NlcmRkNGpURFh2cEZiZHFYOUZlZmZqZXYrdHY3M2JyK3B0K0xrbUhuYXA1M1pwdkZCTWJyNTY5QjZ1bXVrcW15eTNadG1KaTRqVmsrRGgxN05SZDRSRlJ5czdhcEkvZWYxV1c1ZGZNR1ZNMWZPVDVDZytQMUUwVDcxUFc5azFhT0srK3F6STVwWU16M1cxNGVLUzgzcHBEN3RrMk9VMDNUYnhQcTFjdTF0clZTeVZKR2QzNmFlQlpaOHN3anQ1TnVuRGU1MDRRM0NFOVF4ZGRjb01NMDlTTWFlOW8yOWIxV3I1c252b1BIS21NN3YyVXVYVjlRRkRhSmFPUHVuVHRyWnpzTGM1OWoyWG05S25PRk4yZHV2UUtDQzJQWk52V2RYcm56VWtCKy9vTkhPRk1kL3p1Mnk4NFFYQlllSVNHRGh1bmlNZ29yVi83cmJLek5zdm5xOVBrTjU1WGF2dE9BV3ZFZmw5RG55OG5lNnZUNFN4SmJkcTJENWlhMk8rdlgydlhkTG1PK1l3SFJFZkhhVmQranQ2YjhsTDlXTk9sbXlmZXA3d2QyelZ6eHRUanVrWlllSVR6dnE1Zis2M2VuZndQVlZhVVNhcnZKdi9Sang5MGdtQ3Avbk4xNy84OHBUZGZlVmJidDIxVVpVV1ovdlBTVXpybjNBbTZjUHoxY3JrRGYwVTJadXpsV3JKd2xxcXFLalQ3eS8rcTc0Qmg2dDEzaUM2OVlxSUdEQnlwMHRKaXpmN3l2NUxxMTNZZVB2TFE2YTJkenVDNEJDZWtqb2lJMWpsakoraWJKVjlweUxCeCt2THo5NDc0ak9lZWQ0VktpZ3RQYUpybjR1TENnTFhCNCtJVEd6MzFmRVJFbENUSk5CUXVEWEJMeStzYVhSZ0FBQUIrTUlUQkFBQUFBQUEwTlliUGxrNXNMVitwZmoxUmw5dXRHZFBla2JlMlBtRE56Y25VRzY4OHE1UjI2YnBwNG4xcW1kUlczWHNNVUVseG9STUdtNlpML1FhTU9PSjFQYUZodXZkL25sSmNYQXRubjg5WHA0ZC8vZmVBN3Nqa2xEUnRXTGRDbXphc1VFMTFsWGJsNTZwZGFrZjFHekJDbG1VNVlYQk1iUHhSNzNmd09idnljNTE5TFZ1MVBlWTRTWm96KzJOSlVvZ25WTGZmL1lqQ3crczdWUys1N0JiOTljOFBTYXFmYWplamV6OHRYakRUR2RlOTV3RGRkdWZEVG1nK2RmS0xXcnA0OWpIdnQzYi9lcTFTL2JxNHh6UDE4ZDQ5dTV6MWhROUlUa2xUUnJlK0t0aWRwdzNybGt1U0RNUFFUMzd4dUJOMGpqNTNndjcrM0dQS3pkNnF1anF2bGl5Y3BRdkdYM2ZFK3pUMCtSSmFKS2xUbDU3YW5aK3JpdjFoNnpkTHZ0S01hVk1reWVsNExTOHYxVy8vNzA1SmdlczZ2ei9sSlgzMHdhdVNwUHNmL0pOaVl1TlZzSHVuWG5yaENkVjVheVhWcnhPYzNxbTc4dkt5WkJ6bXZiSVBXbFA0d0hIVGRNbXlMSDM4MzllMDRPdnB6dkdXU1cxMDZlVVRBNlpVUG1CNzVucGRlTWtOV3JWaW9mUFptelA3WTJWbmJkWlA3bmxjTHRkM3Z5WUxqNGpVK1JkZnB3L2YrN2U4dFRWNisvVy82ZWYzUGFHenp4bXZtdW9xdmZYYWM4NXpYbm5OSFlkMEJWZFZWampIczdNMkt5ZHJpNlQ2dnllWlc5YnB3VWVmVTFoWWhQb1AvTzd6VzFWVjRRU3VCOTc3QTJ0NlAveXI1N1Y2NVdLOThjcXpoenpYMFV4NUsvQUxCbmY5N05lTm5oM0FOT3NEZjFzeXBPcVR1MGc0QUFBQVRobkNZQUFBQUFBQW1oakRkRlVia3MreUxIbTkzbU1QT0lwUm95OVcvd0VqOVBXY1Q1MU9SNmwraXVSL1BQOGIvZTlqZjNYQzBlUFZ1OCtRZ0NCWXFwOUcxbHRicTZYTFoydjd0bzNhdXlkZlJZVzduUUJScWcvSWZtaEZoUVVxS1M2VVZMOFc4bThldmYydzUrM2J0MWVTbEpPMTJkazNkTVI1QVdzSjl4czQ0cmpDNExOSGo5ZVhYN3d2U1pvNysyTjF6ZWlqemwxN05mb1pzclp2Y2w2bnR1OGMwUEZxbXFiNjlSK3UzT3l0OWZYbmJEM3F0UnI2ZklQT0dxMUJaNDNXYS8vK3M5TTU3SzJ0VlZucHZvRHpiTXM2Wko4azUvTW1TWmJsMTU2Q2ZQMXowdU1xTHl0eDlrZEh4MHFxLzZ5T0duM3hJZGQ0N3M4UEtTOTNtN00yOU1FT0R0cDc5aDZzTGhtOTllWnJ6OG1Rb1pSMjZZcFBhQ2xKcXF3bzAvdFQvcVdhMm1xZE8rNXlYWEw1cmZyMHc5Y2xTYjM3RGdrSWdnOFlQdko4clYyOVZKbGIxaW8zZTZ1bXZQV0NycnptRHIzOHp6ODQzYmI5Qm80NDdOVGNaV1hGenV2UFBuN0xlVjFVdUZ0ZlRKK3EvM25rV2UwcDJLbXc4RWg1YTJ2MDR0OGZsODlYcDkvKzRUK1NwQS9mZjBYUjBiSHEyWHR3ZzlhQ1BwV3FxeW9sU1lhdGFta0RYY0VBQUFDbkNjSmdBQUFBQUFDYUdwOVZiYnNNdjIzYjh0YWRXQmdzMVU5amUvR2xOMm5zZVZkcTV1ZnZhKzcrVHRteTBtSXRYakJUWThaZDNxRHJKU1FtSGJJdkoydUxYdm5YVTA3NDYzYUhLRDRoVVRJTVZaU1hTcEpzMnpwazNLbFd2di9lQnh6Y3RYb3duNi91a1BQanZ6ZmRjbWhvK0hIZGM5akk4NVdWdFZtWlc5Ykt0bTFOZnVONVBmRElzNHFLaWpuaW1DSER4K25xNis0NjdMR3FnN3BjWStNU0Rqa2VHZm5kZFd0cnFvOWEyOGw0dm82ZGUrakthKzVRU1VtUlpzLzhyN092Yjc5aGtxU2lvZ0puS3VvaHc4Y3BPVGxOa2hRV0hxbEpmLzJWczVidXlYREpaYmVvWUhlZU9uWHVvVEhqTHRmWGM2WTVYZkNUMzNoZWQvMzgxM0s1M0pyNnpqOVZYVjNwakJzOTVoTEZ4eWRxMTg0Y2pUckNXdGFHWWVqNm0zNm12ejM3aU1wS2k3WGkyL25hc25tTjgzbE9UdW1ncTY2NTg3QmpxNm9xRkJFWkhiRFBWK2VWMTFzcmp5ZlU2Y0krLzZKck5XYmNaU292TDVIZjUxUHh2cjJLaVluWDBrV3pWRmZubFdtYUp4UUduMy9STldyVitydnhiWkpURzNVZDI3WlY2NjJSYmR1MklkV0k5WUlCQUFCT0c0VEJBQUFBQUFBME1WNmZ2eXJNN2ZiYnRxVzZreEFHSHhBYUZxNUxMcnRadS9KenRIbmpLa25TenJ6c0JsL0hmWmd1eWlsdnY2Q0tpako1UEtHNjljY1Bxbk9YWG5LNVhIcnJ0YjlxNWZJRkoxeDdZeDA4Zlc5VVZJeCsrOGRYam5xK095VEVDWVlydjlmSmZLREQrSGhjZStOUDlld2ZIMUJOVFpYS3lvcjE3dHN2NlBhN0htbEE1ZDg1dUhQNzRJN2FBdzd1UW8zYTMyVjdKQ2ZqK2RxMFRWV2J0cW1hOWNWL25YMzlCb3pRME9IakpFbmJNemM0WVhDWHJyM1ZwOTlRNTd5VWR1a3EzcmRYMFRGeGgzMldoakpOVTNmODVER253M25rMlJkcHpjckZ5czdhck8zYk51cWROeWNwTmk1QjYvWlAzWjNZc3JYR25uZWxKS2xQdjZFQnRSMU9YSHlpYnJ2ellmMzl1Y2ZrOS9tY0lEZytvYVYrZlBlakNndVBPT3k0OUk3ZDlNUlRyd2JzbXpualBYMHgvVjJGaEhpY2dIZkZ0L04xM29WWEt6azVUYms1bWNyTnlWVExwTGJPMy91T25ZKzhYbkIxZGVVeHUvclRPM1kvb1RXSEQvQjZhK1gzKzJVWWh0KzIvWlhISGdFQUFJQ200dGlMMWdBQUFBQUFnQitVWllaVTI3YnRzeXk3MGRORTUrM1lycGt6M2p1a1U5VG5xM01DTFVueWVEeVNKSmY3dTRDM3psdXJtdXFxNDc1WGRWV2xNMjF1MjVRT3l1aldWeTZYU3o1Zm5YS3l0eHgyeklIMVI2VkR1M2RQcHBaSmJlVHhoRXFTS2lyS3RHWFRta1BPT2ZnOWF0VXF4WGw5Y0lodDI3WVdML3p5dU8rYmtOQlNsMTR4MGRuZXNHNjU1czM5ckVHMUg1Q2Exc1Y1blpPOVZYc0s4cDF0djg4WFVHZDZ4MjVIdmRiSmVqNnZ0MVpMRm42My9uRDdnMm84bW9HRFI2dE4yL2E2YWVMOXgzMnZZemw0cW12VE5IWExiUThvSnJhK2czclZpb1g2K3F0UEpkVjNQay84OFlNSzJmK1pQeDY3OG5QMStXZnZIdEpSWGwxVnFXVkw1Nmp1Q0g4L2QrWmxhZUc4ei9YSmg2L3IxWmVmMXVRM25wZHZmOEFiNHZHb3ovNHU2cjE3OHJVekw4dVorbnRIVHFieWRteVRKSVdGUlFSTUNSNVExNjVjUGZmMFF3Ri9sMCtsdXJvNldaWWx5YlprbThmL1B3Y0FBQUFFSFozQkFBQUFBQUEwTVFYYmZDVWRNanhleS9JSHJMbmFFSDZmVDE5TWYxZGZmL1dwMGp0MVUwSkNrcnplV20zYnVsNUZSUVhPZWQxNkRKQWtSVVhGS2lURTQzUWt2dkhxWC9aM0ZmWlFXb2V1UjcyWE95UkVobW5LdGl6bFptL1Z2RG5UbE5BaVNZc1d6TlMrb2oySEhYTmdMVmRKeXN2ZHB2Kys5MitGaFVWbzlKaExHL1c4UjZ6TkhhTCtnMFpweWY2ZzgvVlhudEhvTVpjcU9TVk4xVlZWeXMzTlZIYldadDMvNEo4a1NYMzZEM01DN0NVTHYxUjFWWVhhcFhiU3BvMHJsYmxsWFlQdWZkYlFNVnEzWnFrMnJGc3VTWnIyOFp2cTJLbTdrbE02Tk9nNnlTbHA2dGk1aDdadFhTL0w4bXZTWC85UFE0YWVxN0R3Q0sxYnMwdzc4N0lrU1JHUjBSbzhaTXhScjNXeW5tL3RxcVVxM3Q5SkhCa1ZjOXhUR1dkMDc2dTA5SzRxTHp0NVUwVi9YMnhjZ3NhTXUwd2Z2Ui9ZQlQ1czVQbHEwN2I5Y1YxalcrWUd6Wi83bWJOTzhnRVJFVkdxcXFwUVRVMlZwbjg2V2ZQbVROT3drUmRvMEpCemxIRFFaM3IxaWtXYS9lV0h6bmJiNVBiT3RORWVUNWhpNHhLVTFxR3Jzck0yYSszcWI5UzZUZjMwelRrNVcxVldYdDh4bmQ2cHUxd3Vsdzduay8rK0prbmFsWjl6WE05em9xcXJxK1R6MWNtVzRiTU0vNkdMUXdNQUFLREpJZ3dHQUFBQUFLREoyZUMxMUNmVHROVjczNzRpZWIxZXA0TzNvV3BxcXB3dzh2c0dEemxIdmZzT2tWVGZYZGx2d0FoOXMrUXJTZExtamF1MGVlTXEzVFR4dm1PR3dTRWhIdlh1YzVaV3Ixd3N5L0xyNC8xQlZXaG91RkxiZDFKdVR1WWhZOXExUzFkU3EyU25vM2podk04bFNTTkdYZGlvNXp5YThSTnVVbTcyRnVYdnpGRk5kWlUrLzJ4S3dQR1dTVzJkMThOR25LY1Z5K1lwYjhkMlNkTHFsWXUxZXVWaVNmVmR0OXUzYld6UXZhKys3bTc5K1EvM3E2cXFRbjZmVDIrKytwenUvOStuQTZhdlBoNDMzSEtQWG56K055cmN1MXVWRldVQlFhTlUzMFY2NjIwUEtDSXk2cWpYYWN6ekZlek8wNmI5MDRvWDc5dXJ3cjI3MVgvUVNHM2Z2bEZMRm42cHdXZWRJOU04dnNubjNPNFFSVVdGbkpJd3VMcTZVbXRYTDlXeUpYTU8reHh6Wm4ya2JWdlhhZEJaNTZoWDM3TVVIUjBYY0x4ZzkwNnRXYlZZeTVmTjA5NDkrUUhIRWx1MjF1VlgvMWdkMGpQMDJTZHZPWi9YaW9veXpad3hWVE5uVEZWcVdtZDE2OTVQbmJyMFVreGNDMmVzSnpSTUxSSmJxNmFtdnFIMndKOTl0eDc5bFoyMVdldldMTlZWMTkybEhyMEdxV2Z2UVpveHJmN3oyYTE3djRBYVNrc0RNOWlZbUhoRlJoMTlXdkNUcGJTMFdGNXZyU1M3Vm9iZDhMbmxBUUFBRURTRXdRQUFBQUFBTkVXMlZzblFGVVg3OXFyV1c5UGdNTGhOY250ZGVjMGRXcnQ2cWZidTNhV0s4bEpabHFYb21EaTFTKzJvd1VQR3FIdlBBUUZqSmx3eFVXNjNXK3ZYTFZkRmVhbmk0bG9vTGo3eHVPNTM5ZlYzS3lJaVd1dlhMVk5OZFpWUzIzZlcrTXR1MXJ3NTB3NGJCcnZjYnQxKzE4UDY2SU5YbFpPMVJYVjFYaVcxU2xhSXh5T3Z0NlpCejNvczRlR1Irdm45VDJyZW5HbGF2WEt4Q3ZmdWttRVlpbzZKVjNKS21vWU1HK3VjR3hMaTBkMi8rSTArbnpaRmExWXRVV1ZsdVJKYUpOVjNsYlpKMVQ4bi9iWkI5NDZKamRlVjE5NmhOMTk5VGxMOXRNQWZ2ZjhmWFh2anp4cDBuYmk0RnJyL3dhYzEvK3ZwV3JOcWlRcjM3cExmOGlzdUxsRVozZnRxOUxrVEFqcFRqNlNoejFkYlc2UFgvdjFuMVhsckpkVi91ZURsRjMrdlcyOS9VRmRkZTZkTXc5Q1FFZU1DeHJSSmJxK2YzZnM3U1ZKUzZ4U2RDTnUybmJXRkQ1NWFYSkxLU291MWVlTXFGZXpPMC9adEc3VWpkNXNzeXg5d1R0dmtOSVdGUjJoNzVnWkpjdGJsL1dEcXkyclZ1cDNTT25SUlV1c1U5ZXcxVUF2bVRkZWkrVjhFalBkNFFqVm0zT1U2Wit3RXVkMGhrcVFycnY2eEJwMTFqcVovOHJhMmJQNXUydkhjN0szS3pkNHFuOCtud1VQRzZQYTdIMUhyMXUwVW45QlNobUhvUHkvOVVaS2NkWWE3OWVpdjlldSsxYkRoNXltdFExZmRkdWRES3RpZHA3TDlvVzlHai80QnRXUnYzK3k4N3RxdHI1SlQwdlQ4WHg1MS9teFdyVmlrdFd1K2tXMVp6bmt2di9pa2pPOEY5VTgrL2NZUk80NlBwTGhrbjJwcmF5U3AxdkxhV1EwYURBQUFnS0F5am4wS0FBQUFBQUQ0b2FWbTlCenZNdHlmSnJkdHAzdnZlVXlKaVVuQkxnbG5vQyttMTNlOWZwOWhtdXJTdGJmYXAzVlI1UDdwanlYSmxpM2J0aVhibG1YYnNpMUxmc3N2WDEyZEJnODVSd2t0NmovSHUvSno5TXdmSDVBa1hYVEpEVHIzdkNza1NZV0Z1N1Y0d1V5RmhvYkxIUktpdk56dFdyMXlrYVQ2RHU2SGYvVzhjNitLaWpMOTZmZjNxcXF5L0pENjR1SVRkYzdZeXpSMCtEaTVYQzR0WHpaUFgzNysvaUVkdjFKOVYvVkR2M3Blb1o1UVBmUFVBOXBYdEVjeHNRa2FQdW9DRFJrMlZsRlJNVWQ4ZjNKek1qVi83bWRhczJxSmZMNDZ0V3JkVHI5ODZHbTUzU0hhVjdSSFN4Yk5Va1JrdEd6TDBoY3pwcXJPVzZzTHg5OXd4Qzg4N042MVErdlhMcFBIRTZxUm95K1dKQTBmZVlGaTR4SzBNeTlMei8zNUlZMGVjNmt1dXVRR3pabjFrYVovT3ZtSXRSM0owODlOQ1Znai9GaHMyOWFYczZacHlydXZ5cmJ0ck94TnF6dEw4aDl6SUFBQUFKb0VPb01CQUFBQUFHaUNmSFZhYlliWTlyN2lJcU82dWlyWTVlQU1kV0NLY01Nd2RQR2xOMm5WaW9YSzI3RmR0bVU1VTRrZmp4QlBxTWFNdSt5WTUwVkh4V3IrM09ueSszMkhIT3ZUYjJqQWRsUlVqTTYvNkZwOStONi9KZFZQeDV6UnJhLzY5aCt1bnIwR0JRU2VBd2FOVXYrQkk3VnB3MHF0V3JGSUc5WXZkMExrY1JkY3BaaVkraW1qcjcvNUZ5b3UycXUrQTRiSjVUcjJyODFTMjNmU2piZmVxeXV2dVVQcjEzMnJWcTFUbkE1aWw4dXQyVFAvZTlneEw3M3d1Nk5lMSt1dGRjYjI2ajFZc1hFSlNrN3BvUHNmZkZySktXbVNwSlIyNlJveWZOelJMbk5ZMys4VVBwYTZ1am9WRk95cTM3RHR0U0lJQmdBQU9LMFFCZ01BQUFBQTBBVGxiMXUzSXkyalQwNTFkVlhhbHEwYjFhNWRXckJMd2htb2M5ZGVpb3RQMUhrWFhxT3pobzdScU5FWGErMmFiN1JtMVdMbDVXNVhlWG5KL3JWa2o2NTdqLzd5ZUVLUGVWNW9XUDA2MDFuYk56bjdZbUxqMWFmZk1JMDkvOHBEemg4NmZLeE13MUJ5dTNRbHA2UTVRZXpoR0lhaGJqMzZxMXVQL3JJc1MzdjM3Rkwrem16MTZqUFlPU2U5WXplcFk3ZGoxdmw5WWVFUkdqQm9WTUMrMkxnRWhZYUdxN2EyV2k2M1d4RVJVUm8yNG55bHBYZFZhbHJuNDc1MmFGaTQ4L3BBRUN6VlR4WGR0VnZmQnRmYVVMVzExZHFldFVXU1pOdkcxNmY4aGdBQUFEaXBtQ1lhQUFBQUFJQW1LaldqN3g5Y2hoN3AxQ2xEano3OGgyQ1hnek5VWWVGdUpTYTJQdUp4eTdJQzFxbDFHSVlNdzVEWndFN1UydG9hV1g2L1hHNjMzTzZRQm8vSHlaV1RzMDFQUFBtUS9IN0xYMVhyUzk2VHRhNGcyRFVCQUFEZytQR3ZhUUFBQUFBQW1paTd6cHBzMjZyT3pOeWtQWHQyQjdzY25LR09GZ1JMa21tYWNybmRoLzduY2pVcXlBME5EVk40UktROG5sQ0M0Q1pnd2NJNXNpeExNalNUSUJnQUFPRDB3NytvQVFBQUFBQm9vdXhhZjc1a3I1YWtyK1orSHV4eUFKeGhLaXNydE96YlJiSnQyN1l0dlIzc2VnQUFBTkJ3aE1FQUFBQUFBRFJSZVhuclMyemJubTNiOGk5ZE9sOEZkQWNEK0FITm1qVk5aV1VsTWd4am0yUXRDblk5QUFBQWFEakNZQUFBQUFBQW1pN0xrdldSRE8wc0x5L1Q4aFdMNWJmOHdhNEp3Qm1ndUxoSWk1Zk9sMjNMYjF2MjlKek5JWG5CcmdrQUFBQU5SeGdNQUFBQUFFQVR0bVB6dXBXMmJYOXFXWDR0WDc1RXBhVWx3UzRKUURObldaWldydnBHKy9idGxTRVYrMnk5TFMydkMzWmRBQUFBYURqQ1lBQUFBQUFBbWphL1pkZjhRWkt5c3pPMWV0VTN3YTRIUUROWFdWbWhCUXZteU9menlaSTFNMi9MNm1YQnJna0FBQUNONHdwMkFRQUFBQUFBNE9qS2lvcks0eEtUdkpJeGF1T21kYTVPSGJzcU1URkpobUVFdXpRQXpZelg2OVdVZDEvUm1yWExKZGs3TEw5OWErbStQY1hCcmdzQUFBQ05ReGdNQUFBQUFNQnBJQ1lpYWIzaE52djVMVitubmZtNVJwZk9QUlFkSFJQc3NnQTBJNVpsNmFzNU16VGo4NDhrMnk3M1dmWTlPN2F1blIvc3VnQUFBTkI0aE1FQUFBQUFBSndHU2t2MzFNUzNhTFhWTUhSaGFXbEpqTmRicTI3ZGVzbnREZ2wyYVFDYWlZMmIxbXJxMU5kVlhWMWxHYmI5U3M2V2tPZWtYVmF3NndJQUFFRGpFUVlEQUFBQUFIQ2FLQ2txMkJuWG9uVzFwTEU3ZCs1d1YxVlZLams1VlJFUmtjRXVEY0Jwek8vM2EvV2FiL1h1MU5kVVdMaEhNclRNNi9YZFcxNjhodW1oQVFBQVRuT0V3UUFBQUFBQW5FWktpZ3BXeFNXMmNzbTJCMlJsWjRidXpOK2hwSmF0RlIvZmdqV0VBVFJZVFUyMVpuODFYZSs5LzRiMjdTdVViV3VOVldmZG1iZDkvYVpnMXdZQUFJQVR4MCtKQUFBQUFBQ2Nmc3kwakw2M0dOTGZaQ2dtTkRSTXc0YU8xbVdYWGFmb0tOWVJCbkI4VnE5WnJvOCtma2M1T2R0bDI3WnR5NWh0MmNhdE96YXZ6QTkyYlFBQUFEZzVDSU1CQUFBQUFEaE50ZS9TNnlMRFpUNXR5T2doU1I1UHFQcjNHNnpPWGJxclJVSkxSVVJFS2p3c1hLWnBCcnRVQUVGa1MvTFYxYW1xcWxJVmxlWGFsYjlEeTFkK285emM3ZnVQMjVXMk5NV3M4VCtXbGJXdUlMalZBZ0FBNEdRaURBWUFBQUFBNERUV3RrdXZESTlwWEN2RHZOYVF1aDNZNzNLNUZSa1JxYkR3Q0prbVAvNERaelJicXZQVmg4SFYxVlhmN2JaVkxkbWZXN1ovaWxsYjhVbDJkblpORUtzRUFBREFLY0JQZ3dBQUFBQUFOQk9wR1gzR205SmprakhJTU9RS2RqMEFtaVpiZHJGdDZ5NEV6ajBBQUFIWlNVUkJWSzFhWCtVVHV6TXo5d2E3SGdBQUFKdzZoTUVBQUFBQUFEUXppVjI3Um9mNTNLMWNJVWFTTFZlQ2FSbnVZTmNFSUhqOGh0ODJMRmVWS2UvZUNxOWRVSmdUVVNndHJ3dDJYU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EvVDhEQy9nZFllZXAvd0FBQUFCSlJVNUVya0pnZ2c9PSIsCgkiVGhlbWUiIDogIiIsCgkiVHlwZSIgOiAiZmxvdyIsCgkiVmVyc2lvbiIgOiAiIgp9Cg=="/>
    </extobj>
  </extobjs>
</s:customData>
</file>

<file path=customXml/itemProps194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5053</Words>
  <Application>WPS 演示</Application>
  <PresentationFormat>On-screen Show (4:3)</PresentationFormat>
  <Paragraphs>463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52" baseType="lpstr">
      <vt:lpstr>Arial</vt:lpstr>
      <vt:lpstr>宋体</vt:lpstr>
      <vt:lpstr>Wingdings</vt:lpstr>
      <vt:lpstr>思源黑体 1 Medium</vt:lpstr>
      <vt:lpstr>黑体</vt:lpstr>
      <vt:lpstr>思源黑体 2 Bold</vt:lpstr>
      <vt:lpstr>思源黑体 1 Heavy</vt:lpstr>
      <vt:lpstr>Akzidenz-Grotesk</vt:lpstr>
      <vt:lpstr>SAPGUI-Icons</vt:lpstr>
      <vt:lpstr>Akzidenz-Grotesk Bold</vt:lpstr>
      <vt:lpstr>思源黑体 2 Heavy</vt:lpstr>
      <vt:lpstr>微软雅黑</vt:lpstr>
      <vt:lpstr>思源黑体 2</vt:lpstr>
      <vt:lpstr>Times New Roman</vt:lpstr>
      <vt:lpstr>Calibri</vt:lpstr>
      <vt:lpstr>Arial Unicode MS</vt:lpstr>
      <vt:lpstr>Yu Gothic UI Semibold</vt:lpstr>
      <vt:lpstr>Akzidenz-Grotesk Medium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Get</cp:lastModifiedBy>
  <cp:revision>11</cp:revision>
  <dcterms:created xsi:type="dcterms:W3CDTF">2006-08-16T00:00:00Z</dcterms:created>
  <dcterms:modified xsi:type="dcterms:W3CDTF">2024-05-07T23:03:50Z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296AE42344AE4F67A4CCFB63169E8276_12</vt:lpwstr>
  </property>
  <property fmtid="{D5CDD505-2E9C-101B-9397-08002B2CF9AE}" pid="3" name="KSOProductBuildVer">
    <vt:lpwstr>2052-11.1.0.14309</vt:lpwstr>
  </property>
</Properties>
</file>